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2.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6.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3.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4.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sldIdLst>
    <p:sldId id="290" r:id="rId2"/>
    <p:sldId id="413" r:id="rId3"/>
    <p:sldId id="419" r:id="rId4"/>
    <p:sldId id="414" r:id="rId5"/>
    <p:sldId id="710" r:id="rId6"/>
    <p:sldId id="712" r:id="rId7"/>
    <p:sldId id="525" r:id="rId8"/>
    <p:sldId id="713" r:id="rId9"/>
    <p:sldId id="715" r:id="rId10"/>
    <p:sldId id="716" r:id="rId11"/>
    <p:sldId id="545" r:id="rId12"/>
    <p:sldId id="548" r:id="rId13"/>
    <p:sldId id="402" r:id="rId14"/>
    <p:sldId id="479" r:id="rId15"/>
    <p:sldId id="476" r:id="rId16"/>
    <p:sldId id="359" r:id="rId17"/>
    <p:sldId id="361" r:id="rId18"/>
    <p:sldId id="303" r:id="rId19"/>
    <p:sldId id="519" r:id="rId20"/>
    <p:sldId id="648" r:id="rId21"/>
    <p:sldId id="658" r:id="rId22"/>
    <p:sldId id="663" r:id="rId23"/>
    <p:sldId id="660" r:id="rId24"/>
    <p:sldId id="714" r:id="rId25"/>
    <p:sldId id="684" r:id="rId26"/>
    <p:sldId id="486" r:id="rId27"/>
    <p:sldId id="667" r:id="rId28"/>
    <p:sldId id="669" r:id="rId29"/>
    <p:sldId id="686" r:id="rId30"/>
    <p:sldId id="515" r:id="rId31"/>
    <p:sldId id="672" r:id="rId32"/>
    <p:sldId id="664" r:id="rId33"/>
    <p:sldId id="719" r:id="rId34"/>
    <p:sldId id="520" r:id="rId35"/>
    <p:sldId id="717" r:id="rId36"/>
    <p:sldId id="566" r:id="rId37"/>
    <p:sldId id="676" r:id="rId38"/>
    <p:sldId id="718" r:id="rId39"/>
    <p:sldId id="393" r:id="rId40"/>
    <p:sldId id="612" r:id="rId41"/>
    <p:sldId id="439" r:id="rId42"/>
    <p:sldId id="351" r:id="rId43"/>
    <p:sldId id="373" r:id="rId44"/>
    <p:sldId id="375" r:id="rId45"/>
    <p:sldId id="598" r:id="rId46"/>
    <p:sldId id="273" r:id="rId47"/>
    <p:sldId id="614" r:id="rId48"/>
    <p:sldId id="569" r:id="rId49"/>
    <p:sldId id="691" r:id="rId50"/>
    <p:sldId id="692" r:id="rId51"/>
    <p:sldId id="693" r:id="rId52"/>
    <p:sldId id="694" r:id="rId53"/>
    <p:sldId id="695" r:id="rId54"/>
    <p:sldId id="696" r:id="rId55"/>
    <p:sldId id="697" r:id="rId56"/>
    <p:sldId id="698" r:id="rId57"/>
    <p:sldId id="699" r:id="rId58"/>
    <p:sldId id="700" r:id="rId59"/>
    <p:sldId id="701" r:id="rId60"/>
    <p:sldId id="702" r:id="rId61"/>
    <p:sldId id="703" r:id="rId62"/>
    <p:sldId id="704" r:id="rId63"/>
    <p:sldId id="705" r:id="rId64"/>
    <p:sldId id="706" r:id="rId65"/>
    <p:sldId id="707" r:id="rId66"/>
    <p:sldId id="708" r:id="rId67"/>
    <p:sldId id="687" r:id="rId68"/>
    <p:sldId id="688" r:id="rId69"/>
    <p:sldId id="689" r:id="rId70"/>
    <p:sldId id="685" r:id="rId71"/>
    <p:sldId id="677" r:id="rId72"/>
    <p:sldId id="675" r:id="rId73"/>
    <p:sldId id="652" r:id="rId74"/>
    <p:sldId id="653" r:id="rId75"/>
    <p:sldId id="654" r:id="rId76"/>
    <p:sldId id="655" r:id="rId77"/>
    <p:sldId id="656" r:id="rId78"/>
    <p:sldId id="657" r:id="rId79"/>
    <p:sldId id="649" r:id="rId80"/>
    <p:sldId id="650" r:id="rId81"/>
    <p:sldId id="641" r:id="rId82"/>
    <p:sldId id="642" r:id="rId83"/>
    <p:sldId id="643" r:id="rId84"/>
    <p:sldId id="639" r:id="rId85"/>
    <p:sldId id="640" r:id="rId86"/>
    <p:sldId id="611" r:id="rId87"/>
    <p:sldId id="507" r:id="rId88"/>
    <p:sldId id="512" r:id="rId89"/>
    <p:sldId id="605" r:id="rId90"/>
    <p:sldId id="591" r:id="rId91"/>
    <p:sldId id="587" r:id="rId92"/>
    <p:sldId id="588" r:id="rId93"/>
    <p:sldId id="579" r:id="rId94"/>
    <p:sldId id="580" r:id="rId95"/>
    <p:sldId id="581" r:id="rId96"/>
    <p:sldId id="582" r:id="rId97"/>
    <p:sldId id="583" r:id="rId98"/>
    <p:sldId id="584" r:id="rId99"/>
    <p:sldId id="585" r:id="rId100"/>
    <p:sldId id="586" r:id="rId101"/>
    <p:sldId id="573" r:id="rId102"/>
    <p:sldId id="574" r:id="rId103"/>
    <p:sldId id="575" r:id="rId104"/>
    <p:sldId id="560" r:id="rId105"/>
    <p:sldId id="561" r:id="rId106"/>
    <p:sldId id="562" r:id="rId107"/>
    <p:sldId id="551" r:id="rId108"/>
    <p:sldId id="552" r:id="rId109"/>
    <p:sldId id="553" r:id="rId110"/>
    <p:sldId id="546" r:id="rId111"/>
    <p:sldId id="529" r:id="rId112"/>
    <p:sldId id="524" r:id="rId113"/>
    <p:sldId id="500" r:id="rId114"/>
    <p:sldId id="501" r:id="rId115"/>
    <p:sldId id="502" r:id="rId116"/>
    <p:sldId id="466" r:id="rId117"/>
    <p:sldId id="474" r:id="rId118"/>
    <p:sldId id="467" r:id="rId119"/>
    <p:sldId id="468" r:id="rId120"/>
    <p:sldId id="469" r:id="rId121"/>
    <p:sldId id="470" r:id="rId122"/>
    <p:sldId id="441" r:id="rId123"/>
    <p:sldId id="440" r:id="rId124"/>
    <p:sldId id="433" r:id="rId125"/>
    <p:sldId id="405" r:id="rId126"/>
    <p:sldId id="412" r:id="rId127"/>
    <p:sldId id="403" r:id="rId128"/>
    <p:sldId id="404" r:id="rId129"/>
    <p:sldId id="398" r:id="rId130"/>
    <p:sldId id="396" r:id="rId131"/>
    <p:sldId id="394" r:id="rId132"/>
    <p:sldId id="434" r:id="rId133"/>
    <p:sldId id="438" r:id="rId134"/>
    <p:sldId id="436" r:id="rId135"/>
    <p:sldId id="395" r:id="rId136"/>
    <p:sldId id="320" r:id="rId137"/>
    <p:sldId id="386" r:id="rId138"/>
    <p:sldId id="387" r:id="rId139"/>
    <p:sldId id="388" r:id="rId140"/>
    <p:sldId id="385" r:id="rId141"/>
    <p:sldId id="380" r:id="rId142"/>
    <p:sldId id="367" r:id="rId143"/>
    <p:sldId id="406" r:id="rId144"/>
    <p:sldId id="407" r:id="rId145"/>
    <p:sldId id="358" r:id="rId146"/>
    <p:sldId id="321" r:id="rId147"/>
    <p:sldId id="421" r:id="rId148"/>
    <p:sldId id="322" r:id="rId149"/>
    <p:sldId id="323" r:id="rId150"/>
    <p:sldId id="309" r:id="rId151"/>
    <p:sldId id="324" r:id="rId152"/>
    <p:sldId id="353" r:id="rId153"/>
    <p:sldId id="420" r:id="rId154"/>
    <p:sldId id="430" r:id="rId155"/>
    <p:sldId id="431" r:id="rId156"/>
    <p:sldId id="432" r:id="rId157"/>
    <p:sldId id="370" r:id="rId158"/>
    <p:sldId id="368" r:id="rId159"/>
    <p:sldId id="354"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710"/>
            <p14:sldId id="712"/>
            <p14:sldId id="525"/>
            <p14:sldId id="713"/>
            <p14:sldId id="715"/>
            <p14:sldId id="716"/>
            <p14:sldId id="545"/>
            <p14:sldId id="548"/>
            <p14:sldId id="402"/>
            <p14:sldId id="479"/>
            <p14:sldId id="476"/>
            <p14:sldId id="359"/>
            <p14:sldId id="361"/>
            <p14:sldId id="303"/>
            <p14:sldId id="519"/>
            <p14:sldId id="648"/>
            <p14:sldId id="658"/>
            <p14:sldId id="663"/>
            <p14:sldId id="660"/>
            <p14:sldId id="714"/>
            <p14:sldId id="684"/>
            <p14:sldId id="486"/>
            <p14:sldId id="667"/>
            <p14:sldId id="669"/>
            <p14:sldId id="686"/>
            <p14:sldId id="515"/>
            <p14:sldId id="672"/>
            <p14:sldId id="664"/>
            <p14:sldId id="719"/>
            <p14:sldId id="520"/>
            <p14:sldId id="717"/>
            <p14:sldId id="566"/>
            <p14:sldId id="676"/>
            <p14:sldId id="718"/>
            <p14:sldId id="393"/>
            <p14:sldId id="612"/>
            <p14:sldId id="439"/>
            <p14:sldId id="351"/>
            <p14:sldId id="373"/>
            <p14:sldId id="375"/>
            <p14:sldId id="598"/>
            <p14:sldId id="273"/>
            <p14:sldId id="614"/>
            <p14:sldId id="569"/>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85"/>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54"/>
    <p:restoredTop sz="91758"/>
  </p:normalViewPr>
  <p:slideViewPr>
    <p:cSldViewPr snapToGrid="0">
      <p:cViewPr varScale="1">
        <p:scale>
          <a:sx n="101" d="100"/>
          <a:sy n="101" d="100"/>
        </p:scale>
        <p:origin x="224" y="41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notesMaster" Target="notesMasters/notesMaster1.xml"/><Relationship Id="rId16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viewProps" Target="viewProps.xml"/><Relationship Id="rId164" Type="http://schemas.openxmlformats.org/officeDocument/2006/relationships/theme" Target="theme/theme1.xml"/><Relationship Id="rId16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4" Type="http://schemas.openxmlformats.org/officeDocument/2006/relationships/chartUserShapes" Target="../drawings/drawing1.xml"/><Relationship Id="rId1" Type="http://schemas.microsoft.com/office/2011/relationships/chartStyle" Target="style12.xml"/><Relationship Id="rId2" Type="http://schemas.microsoft.com/office/2011/relationships/chartColorStyle" Target="colors12.xml"/></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2.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3.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4.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5.xml"/><Relationship Id="rId1" Type="http://schemas.microsoft.com/office/2011/relationships/chartStyle" Target="style22.xml"/><Relationship Id="rId2" Type="http://schemas.microsoft.com/office/2011/relationships/chartColorStyle" Target="colors2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Non Diapause Conditions</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lineChart>
        <c:grouping val="standard"/>
        <c:varyColors val="0"/>
        <c:ser>
          <c:idx val="0"/>
          <c:order val="0"/>
          <c:tx>
            <c:strRef>
              <c:f>Sheet1!$B$1</c:f>
              <c:strCache>
                <c:ptCount val="1"/>
                <c:pt idx="0">
                  <c:v>Short Diapause Genotype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Sheet1!$B$2:$B$12</c:f>
              <c:numCache>
                <c:formatCode>General</c:formatCode>
                <c:ptCount val="11"/>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Sheet1!$C$2:$C$12</c:f>
              <c:numCache>
                <c:formatCode>General</c:formatCode>
                <c:ptCount val="11"/>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15031280"/>
        <c:axId val="-15027136"/>
      </c:lineChart>
      <c:catAx>
        <c:axId val="-150312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5027136"/>
        <c:crosses val="autoZero"/>
        <c:auto val="1"/>
        <c:lblAlgn val="ctr"/>
        <c:lblOffset val="100"/>
        <c:noMultiLvlLbl val="0"/>
      </c:catAx>
      <c:valAx>
        <c:axId val="-1502713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5031280"/>
        <c:crosses val="autoZero"/>
        <c:crossBetween val="between"/>
        <c:majorUnit val="25.0"/>
      </c:valAx>
      <c:spPr>
        <a:noFill/>
        <a:ln>
          <a:noFill/>
        </a:ln>
        <a:effectLst/>
      </c:spPr>
    </c:plotArea>
    <c:legend>
      <c:legendPos val="r"/>
      <c:layout>
        <c:manualLayout>
          <c:xMode val="edge"/>
          <c:yMode val="edge"/>
          <c:x val="0.690720704871972"/>
          <c:y val="0.745323670612402"/>
          <c:w val="0.266667685730854"/>
          <c:h val="0.11940322227810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8853696"/>
        <c:axId val="-8845296"/>
      </c:barChart>
      <c:catAx>
        <c:axId val="-885369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45296"/>
        <c:crosses val="autoZero"/>
        <c:auto val="1"/>
        <c:lblAlgn val="ctr"/>
        <c:lblOffset val="100"/>
        <c:noMultiLvlLbl val="0"/>
      </c:catAx>
      <c:valAx>
        <c:axId val="-884529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853696"/>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9679680"/>
        <c:axId val="-9671280"/>
      </c:barChart>
      <c:catAx>
        <c:axId val="-967968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671280"/>
        <c:crosses val="autoZero"/>
        <c:auto val="1"/>
        <c:lblAlgn val="ctr"/>
        <c:lblOffset val="100"/>
        <c:noMultiLvlLbl val="0"/>
      </c:catAx>
      <c:valAx>
        <c:axId val="-967128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679680"/>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9572432"/>
        <c:axId val="-9568304"/>
      </c:barChart>
      <c:catAx>
        <c:axId val="-9572432"/>
        <c:scaling>
          <c:orientation val="minMax"/>
        </c:scaling>
        <c:delete val="1"/>
        <c:axPos val="b"/>
        <c:numFmt formatCode="General" sourceLinked="1"/>
        <c:majorTickMark val="none"/>
        <c:minorTickMark val="none"/>
        <c:tickLblPos val="nextTo"/>
        <c:crossAx val="-9568304"/>
        <c:crosses val="autoZero"/>
        <c:auto val="1"/>
        <c:lblAlgn val="ctr"/>
        <c:lblOffset val="100"/>
        <c:noMultiLvlLbl val="0"/>
      </c:catAx>
      <c:valAx>
        <c:axId val="-956830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572432"/>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8907568"/>
        <c:axId val="-8809440"/>
      </c:barChart>
      <c:catAx>
        <c:axId val="-890756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809440"/>
        <c:crosses val="autoZero"/>
        <c:auto val="1"/>
        <c:lblAlgn val="ctr"/>
        <c:lblOffset val="100"/>
        <c:noMultiLvlLbl val="0"/>
      </c:catAx>
      <c:valAx>
        <c:axId val="-880944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907568"/>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8694832"/>
        <c:axId val="-8686320"/>
      </c:barChart>
      <c:catAx>
        <c:axId val="-869483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686320"/>
        <c:crosses val="autoZero"/>
        <c:auto val="1"/>
        <c:lblAlgn val="ctr"/>
        <c:lblOffset val="100"/>
        <c:noMultiLvlLbl val="0"/>
      </c:catAx>
      <c:valAx>
        <c:axId val="-868632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694832"/>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9627024"/>
        <c:axId val="-9628656"/>
      </c:lineChart>
      <c:catAx>
        <c:axId val="-96270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9628656"/>
        <c:crosses val="autoZero"/>
        <c:auto val="1"/>
        <c:lblAlgn val="ctr"/>
        <c:lblOffset val="100"/>
        <c:noMultiLvlLbl val="0"/>
      </c:catAx>
      <c:valAx>
        <c:axId val="-962865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9627024"/>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0704176"/>
        <c:axId val="10711376"/>
      </c:lineChart>
      <c:catAx>
        <c:axId val="107041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11376"/>
        <c:crosses val="autoZero"/>
        <c:auto val="1"/>
        <c:lblAlgn val="ctr"/>
        <c:lblOffset val="100"/>
        <c:noMultiLvlLbl val="0"/>
      </c:catAx>
      <c:valAx>
        <c:axId val="10711376"/>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0704176"/>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0751824"/>
        <c:axId val="10760016"/>
      </c:lineChart>
      <c:catAx>
        <c:axId val="107518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60016"/>
        <c:crosses val="autoZero"/>
        <c:auto val="1"/>
        <c:lblAlgn val="ctr"/>
        <c:lblOffset val="100"/>
        <c:noMultiLvlLbl val="0"/>
      </c:catAx>
      <c:valAx>
        <c:axId val="10760016"/>
        <c:scaling>
          <c:orientation val="minMax"/>
          <c:max val="70.0"/>
        </c:scaling>
        <c:delete val="1"/>
        <c:axPos val="l"/>
        <c:numFmt formatCode="General" sourceLinked="0"/>
        <c:majorTickMark val="out"/>
        <c:minorTickMark val="none"/>
        <c:tickLblPos val="nextTo"/>
        <c:crossAx val="107518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0830528"/>
        <c:axId val="10838960"/>
      </c:lineChart>
      <c:catAx>
        <c:axId val="1083052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38960"/>
        <c:crosses val="autoZero"/>
        <c:auto val="1"/>
        <c:lblAlgn val="ctr"/>
        <c:lblOffset val="100"/>
        <c:noMultiLvlLbl val="0"/>
      </c:catAx>
      <c:valAx>
        <c:axId val="1083896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0830528"/>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0890864"/>
        <c:axId val="10899312"/>
      </c:lineChart>
      <c:catAx>
        <c:axId val="108908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99312"/>
        <c:crosses val="autoZero"/>
        <c:auto val="1"/>
        <c:lblAlgn val="ctr"/>
        <c:lblOffset val="100"/>
        <c:noMultiLvlLbl val="0"/>
      </c:catAx>
      <c:valAx>
        <c:axId val="10899312"/>
        <c:scaling>
          <c:orientation val="minMax"/>
          <c:max val="70.0"/>
        </c:scaling>
        <c:delete val="1"/>
        <c:axPos val="l"/>
        <c:numFmt formatCode="General" sourceLinked="0"/>
        <c:majorTickMark val="out"/>
        <c:minorTickMark val="none"/>
        <c:tickLblPos val="nextTo"/>
        <c:crossAx val="108908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1.0</c:v>
                </c:pt>
                <c:pt idx="1">
                  <c:v>66.0</c:v>
                </c:pt>
                <c:pt idx="2">
                  <c:v>33.0</c:v>
                </c:pt>
              </c:numCache>
            </c:numRef>
          </c:val>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1.0</c:v>
                </c:pt>
                <c:pt idx="1">
                  <c:v>1.0</c:v>
                </c:pt>
                <c:pt idx="2">
                  <c:v>100.0</c:v>
                </c:pt>
              </c:numCache>
            </c:numRef>
          </c:val>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14865040"/>
        <c:axId val="-14860368"/>
      </c:barChart>
      <c:catAx>
        <c:axId val="-148650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860368"/>
        <c:crosses val="autoZero"/>
        <c:auto val="1"/>
        <c:lblAlgn val="ctr"/>
        <c:lblOffset val="100"/>
        <c:noMultiLvlLbl val="0"/>
      </c:catAx>
      <c:valAx>
        <c:axId val="-14860368"/>
        <c:scaling>
          <c:orientation val="minMax"/>
          <c:max val="10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865040"/>
        <c:crosses val="autoZero"/>
        <c:crossBetween val="between"/>
        <c:majorUnit val="25.0"/>
      </c:valAx>
      <c:spPr>
        <a:noFill/>
        <a:ln>
          <a:noFill/>
        </a:ln>
        <a:effectLst/>
      </c:spPr>
    </c:plotArea>
    <c:legend>
      <c:legendPos val="r"/>
      <c:layout>
        <c:manualLayout>
          <c:xMode val="edge"/>
          <c:yMode val="edge"/>
          <c:x val="0.802935576381968"/>
          <c:y val="0.116068885527545"/>
          <c:w val="0.180232192891532"/>
          <c:h val="0.33509118320341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9586064"/>
        <c:axId val="19594496"/>
      </c:lineChart>
      <c:catAx>
        <c:axId val="1958606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9594496"/>
        <c:crosses val="autoZero"/>
        <c:auto val="1"/>
        <c:lblAlgn val="ctr"/>
        <c:lblOffset val="100"/>
        <c:noMultiLvlLbl val="0"/>
      </c:catAx>
      <c:valAx>
        <c:axId val="1959449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958606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9695840"/>
        <c:axId val="19704272"/>
      </c:lineChart>
      <c:catAx>
        <c:axId val="196958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9704272"/>
        <c:crosses val="autoZero"/>
        <c:auto val="1"/>
        <c:lblAlgn val="ctr"/>
        <c:lblOffset val="100"/>
        <c:noMultiLvlLbl val="0"/>
      </c:catAx>
      <c:valAx>
        <c:axId val="197042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969584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9810448"/>
        <c:axId val="19818880"/>
      </c:lineChart>
      <c:catAx>
        <c:axId val="198104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9818880"/>
        <c:crosses val="autoZero"/>
        <c:auto val="1"/>
        <c:lblAlgn val="ctr"/>
        <c:lblOffset val="100"/>
        <c:noMultiLvlLbl val="0"/>
      </c:catAx>
      <c:valAx>
        <c:axId val="1981888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9810448"/>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2004144"/>
        <c:axId val="-11360528"/>
      </c:lineChart>
      <c:catAx>
        <c:axId val="-12004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1360528"/>
        <c:crosses val="autoZero"/>
        <c:auto val="1"/>
        <c:lblAlgn val="ctr"/>
        <c:lblOffset val="100"/>
        <c:noMultiLvlLbl val="0"/>
      </c:catAx>
      <c:valAx>
        <c:axId val="-113605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Mass (g)</a:t>
                </a:r>
                <a:endParaRPr lang="en-US" dirty="0">
                  <a:solidFill>
                    <a:schemeClr val="tx1"/>
                  </a:solidFill>
                </a:endParaRPr>
              </a:p>
            </c:rich>
          </c:tx>
          <c:layout>
            <c:manualLayout>
              <c:xMode val="edge"/>
              <c:yMode val="edge"/>
              <c:x val="0.0344928849913178"/>
              <c:y val="0.295286235053952"/>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2004144"/>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675123163081"/>
          <c:y val="0.0379423524442367"/>
          <c:w val="0.839743883953008"/>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1882384"/>
        <c:axId val="-11874400"/>
      </c:lineChart>
      <c:catAx>
        <c:axId val="-118823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1874400"/>
        <c:crosses val="autoZero"/>
        <c:auto val="1"/>
        <c:lblAlgn val="ctr"/>
        <c:lblOffset val="100"/>
        <c:noMultiLvlLbl val="0"/>
      </c:catAx>
      <c:valAx>
        <c:axId val="-1187440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Lipid Mass (g)</a:t>
                </a:r>
                <a:endParaRPr lang="en-US" dirty="0">
                  <a:solidFill>
                    <a:schemeClr val="tx1"/>
                  </a:solidFill>
                </a:endParaRPr>
              </a:p>
            </c:rich>
          </c:tx>
          <c:layout>
            <c:manualLayout>
              <c:xMode val="edge"/>
              <c:yMode val="edge"/>
              <c:x val="0.0339277443260769"/>
              <c:y val="0.294758530183727"/>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1882384"/>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0554400"/>
        <c:axId val="-10546400"/>
      </c:lineChart>
      <c:catAx>
        <c:axId val="-1055440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46400"/>
        <c:crosses val="autoZero"/>
        <c:auto val="1"/>
        <c:lblAlgn val="ctr"/>
        <c:lblOffset val="100"/>
        <c:noMultiLvlLbl val="0"/>
      </c:catAx>
      <c:valAx>
        <c:axId val="-1054640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0554400"/>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9425488"/>
        <c:axId val="-9417504"/>
      </c:lineChart>
      <c:catAx>
        <c:axId val="-94254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9417504"/>
        <c:crosses val="autoZero"/>
        <c:auto val="1"/>
        <c:lblAlgn val="ctr"/>
        <c:lblOffset val="100"/>
        <c:noMultiLvlLbl val="0"/>
      </c:catAx>
      <c:valAx>
        <c:axId val="-941750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9425488"/>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Genotype</c:v>
                </c:pt>
              </c:strCache>
            </c:strRef>
          </c:tx>
          <c:spPr>
            <a:ln w="28575" cap="rnd">
              <a:solidFill>
                <a:schemeClr val="bg1">
                  <a:lumMod val="75000"/>
                </a:schemeClr>
              </a:solidFill>
              <a:round/>
            </a:ln>
            <a:effectLst/>
          </c:spPr>
          <c:marker>
            <c:symbol val="circle"/>
            <c:size val="10"/>
            <c:spPr>
              <a:solidFill>
                <a:schemeClr val="bg1">
                  <a:lumMod val="65000"/>
                </a:schemeClr>
              </a:solidFill>
              <a:ln w="9525">
                <a:solidFill>
                  <a:schemeClr val="dk1">
                    <a:tint val="88500"/>
                  </a:schemeClr>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95.83333333333317</c:v>
                </c:pt>
                <c:pt idx="13">
                  <c:v>95.83333333333317</c:v>
                </c:pt>
                <c:pt idx="14">
                  <c:v>95.83333333333317</c:v>
                </c:pt>
                <c:pt idx="15">
                  <c:v>83.33333333333319</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tx1"/>
              </a:solidFill>
              <a:round/>
            </a:ln>
            <a:effectLst/>
          </c:spPr>
          <c:marker>
            <c:symbol val="circle"/>
            <c:size val="10"/>
            <c:spPr>
              <a:solidFill>
                <a:schemeClr val="tx1"/>
              </a:solidFill>
              <a:ln w="9525">
                <a:solidFill>
                  <a:schemeClr val="dk1">
                    <a:tint val="55000"/>
                  </a:schemeClr>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9005072"/>
        <c:axId val="-8996576"/>
      </c:lineChart>
      <c:catAx>
        <c:axId val="-9005072"/>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8996576"/>
        <c:crosses val="autoZero"/>
        <c:auto val="1"/>
        <c:lblAlgn val="ctr"/>
        <c:lblOffset val="100"/>
        <c:noMultiLvlLbl val="0"/>
      </c:catAx>
      <c:valAx>
        <c:axId val="-8996576"/>
        <c:scaling>
          <c:orientation val="minMax"/>
          <c:max val="100.0"/>
          <c:min val="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9005072"/>
        <c:crosses val="autoZero"/>
        <c:crossBetween val="between"/>
        <c:majorUnit val="20.0"/>
        <c:minorUnit val="10.0"/>
      </c:valAx>
      <c:spPr>
        <a:noFill/>
        <a:ln>
          <a:noFill/>
        </a:ln>
        <a:effectLst/>
      </c:spPr>
    </c:plotArea>
    <c:legend>
      <c:legendPos val="b"/>
      <c:layout>
        <c:manualLayout>
          <c:xMode val="edge"/>
          <c:yMode val="edge"/>
          <c:x val="0.377209463400408"/>
          <c:y val="0.0193927789511314"/>
          <c:w val="0.357024196194226"/>
          <c:h val="0.06119479630263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9746368"/>
        <c:axId val="-9737968"/>
      </c:barChart>
      <c:catAx>
        <c:axId val="-974636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737968"/>
        <c:crosses val="autoZero"/>
        <c:auto val="1"/>
        <c:lblAlgn val="ctr"/>
        <c:lblOffset val="100"/>
        <c:noMultiLvlLbl val="0"/>
      </c:catAx>
      <c:valAx>
        <c:axId val="-973796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746368"/>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95.8333333333333</c:v>
                </c:pt>
                <c:pt idx="13">
                  <c:v>95.8333333333333</c:v>
                </c:pt>
                <c:pt idx="14">
                  <c:v>95.8333333333333</c:v>
                </c:pt>
                <c:pt idx="15">
                  <c:v>83.33333333333331</c:v>
                </c:pt>
                <c:pt idx="16">
                  <c:v>72.72727272727273</c:v>
                </c:pt>
                <c:pt idx="17">
                  <c:v>68.18181818181818</c:v>
                </c:pt>
                <c:pt idx="18">
                  <c:v>68.18181818181818</c:v>
                </c:pt>
                <c:pt idx="19">
                  <c:v>68.18181818181818</c:v>
                </c:pt>
                <c:pt idx="20">
                  <c:v>63.63636363636363</c:v>
                </c:pt>
                <c:pt idx="21">
                  <c:v>59.0909090909091</c:v>
                </c:pt>
                <c:pt idx="22">
                  <c:v>59.0909090909091</c:v>
                </c:pt>
                <c:pt idx="23">
                  <c:v>59.0909090909091</c:v>
                </c:pt>
                <c:pt idx="24">
                  <c:v>59.0909090909091</c:v>
                </c:pt>
                <c:pt idx="25">
                  <c:v>59.0909090909091</c:v>
                </c:pt>
                <c:pt idx="26">
                  <c:v>59.0909090909091</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8957808"/>
        <c:axId val="-8949072"/>
      </c:barChart>
      <c:catAx>
        <c:axId val="-895780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949072"/>
        <c:crosses val="autoZero"/>
        <c:auto val="1"/>
        <c:lblAlgn val="ctr"/>
        <c:lblOffset val="100"/>
        <c:noMultiLvlLbl val="0"/>
      </c:catAx>
      <c:valAx>
        <c:axId val="-894907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957808"/>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iagrams/_rels/drawing7.x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528FC2E6-15A8-8349-8C75-9F03C971ED0F}"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B926327-40F7-0447-9D60-B69E75D7A4C3}" type="presOf" srcId="{CA07E07E-2EA3-4F67-A84F-5D5D7160886B}" destId="{67A99FF8-C71C-4A2C-A771-08B9CB23121E}"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80952522-8204-6746-80F6-298706B2A2D2}" type="presOf" srcId="{E7F08759-060F-4532-AF73-9EF39C7BAEDB}" destId="{EF26624F-3FCF-4575-A404-C452C1DA1DE2}" srcOrd="0" destOrd="0" presId="urn:microsoft.com/office/officeart/2005/8/layout/lProcess2"/>
    <dgm:cxn modelId="{A1DB5918-234C-4B79-AD72-FBBA11867D54}" srcId="{BC24528A-3764-4E4E-8A6C-EC88D0DCB82C}" destId="{CA07E07E-2EA3-4F67-A84F-5D5D7160886B}" srcOrd="0" destOrd="0" parTransId="{0C45F477-DE9E-4431-B161-3F4EE4F5B84E}" sibTransId="{ADDAD4EC-5370-46BD-8E4B-96A5303DFD2F}"/>
    <dgm:cxn modelId="{0FB67EDB-8CDB-0548-A4DC-570F641C1C95}" type="presOf" srcId="{2EC46857-F497-4C37-AC33-4948586DDA5C}" destId="{7E7EAEA3-9410-4C57-9DF9-A4D61468FDB1}" srcOrd="0" destOrd="0" presId="urn:microsoft.com/office/officeart/2005/8/layout/lProcess2"/>
    <dgm:cxn modelId="{F14214A4-7247-9A42-AA44-AB97FFF50DC2}" type="presOf" srcId="{49007BC4-E847-4878-AD86-EBDDF50F68E0}" destId="{829EAA14-DBDA-40FD-BB4E-429C58D111C3}"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B86F2E5E-C113-470D-80CA-EA9C5514CB84}" srcId="{CA07E07E-2EA3-4F67-A84F-5D5D7160886B}" destId="{E879DB40-1B75-4141-8079-27B7535F3DEF}" srcOrd="0" destOrd="0" parTransId="{EAFF3C38-5A63-4B1C-B55F-D8AA2FE7FE18}" sibTransId="{9305CECD-9FF2-41FC-8DBC-484E7F140FAD}"/>
    <dgm:cxn modelId="{DDA1F433-AE4E-714D-A801-916EFED54986}" type="presOf" srcId="{BC24528A-3764-4E4E-8A6C-EC88D0DCB82C}" destId="{4239E2CF-58F4-47B5-B683-8789224F852A}"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E86B21D0-24AF-48CF-A8B6-D7BD4623465D}" type="presOf" srcId="{75BA0963-4A5C-4A0F-84ED-01A46166FFF9}" destId="{109A24C1-6AE5-4EF3-940A-287D0475144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00DDE2B-8335-4D20-90DC-0A51288CC5FA}" srcId="{2434092D-6FAB-4707-ACAD-9A03647F9C52}" destId="{06BE99A2-9A7E-4EC2-9386-2AAB87A6D98F}" srcOrd="2" destOrd="0" parTransId="{E8325E3B-AB9F-4172-B403-F54844193DDE}" sibTransId="{A92A5E96-A65A-4DFD-BC1E-3E93C69AF2CB}"/>
    <dgm:cxn modelId="{AD4B95B8-E91F-44D0-902E-F21CB2B1C752}" type="presOf" srcId="{22030246-A1A2-42A4-B522-5F3ED8383EF6}" destId="{2E61C8D8-87B1-42A0-8629-C328D47C1C2C}"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0F48185B-0562-45F9-BEA4-A112DAD4E295}" srcId="{2434092D-6FAB-4707-ACAD-9A03647F9C52}" destId="{22030246-A1A2-42A4-B522-5F3ED8383EF6}" srcOrd="1" destOrd="0" parTransId="{26C34E8C-C4B3-4263-A0DD-8015CEA73B77}" sibTransId="{E1A00B51-CDBC-4F92-BD0B-E1B2883382EB}"/>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53FAD3B3-9A50-6F4A-BB95-7369C37A38E2}"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0530F960-CF2C-CC41-93EC-92C9F4865141}"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7D1FC01B-BFE4-A74D-95D9-68E5330E388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D3B4B012-0867-8D43-8CDC-81746EC6F86E}" type="presOf" srcId="{24F17A2B-0432-40E6-9F44-F5CDE49E3644}" destId="{B4230E3D-BC30-423C-8A52-31C7550BFCA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98B1D84D-E311-8042-B713-EC0DBBEEB579}" type="presOf" srcId="{ADDB0935-5A34-412B-92A2-2F1305941DEB}" destId="{E53AABCE-50AB-4981-8FDB-9BE5E37E40DA}" srcOrd="0" destOrd="0" presId="urn:microsoft.com/office/officeart/2005/8/layout/hProcess11"/>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7274" custLinFactNeighborY="66253">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t>
        <a:bodyPr/>
        <a:lstStyle/>
        <a:p>
          <a:endParaRPr lang="en-US"/>
        </a:p>
      </dgm:t>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t>
        <a:bodyPr/>
        <a:lstStyle/>
        <a:p>
          <a:endParaRPr lang="en-US"/>
        </a:p>
      </dgm:t>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74D58AE9-4E25-7044-A357-FB4E96EFE323}" type="presOf" srcId="{1CE84540-CA3A-2E43-8D8C-2043FA48C8E1}" destId="{C6626269-55C3-C147-9DA3-7C834308686E}"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2" destOrd="0" parTransId="{0F6BAB90-D793-7B40-B358-CFC3BC69BCD6}" sibTransId="{1CE84540-CA3A-2E43-8D8C-2043FA48C8E1}"/>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8FA28A52-AE14-2445-B95E-F9E26513EED2}" type="presOf" srcId="{DAEBC401-884C-6842-9ABD-72506B29C70B}" destId="{684CDA43-8DAE-9E43-89EB-8376C7588AC6}"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82727" y="4732880"/>
          <a:ext cx="3792906" cy="1357676"/>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82727" y="4732880"/>
        <a:ext cx="3792906" cy="1357676"/>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endParaRPr lang="en-US" sz="3300" kern="1200" dirty="0"/>
        </a:p>
      </dsp:txBody>
      <dsp:txXfrm>
        <a:off x="10750563" y="3696596"/>
        <a:ext cx="253846" cy="22839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5.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32.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smtClean="0"/>
              <a:t>mmaster’s</a:t>
            </a:r>
            <a:r>
              <a:rPr lang="en-US" baseline="0" smtClean="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18</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33</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43</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44</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110</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132</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151</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196205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7</a:t>
            </a:fld>
            <a:endParaRPr lang="en-US"/>
          </a:p>
        </p:txBody>
      </p:sp>
    </p:spTree>
    <p:extLst>
      <p:ext uri="{BB962C8B-B14F-4D97-AF65-F5344CB8AC3E}">
        <p14:creationId xmlns:p14="http://schemas.microsoft.com/office/powerpoint/2010/main" val="459747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8</a:t>
            </a:fld>
            <a:endParaRPr lang="en-US"/>
          </a:p>
        </p:txBody>
      </p:sp>
    </p:spTree>
    <p:extLst>
      <p:ext uri="{BB962C8B-B14F-4D97-AF65-F5344CB8AC3E}">
        <p14:creationId xmlns:p14="http://schemas.microsoft.com/office/powerpoint/2010/main" val="393072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smtClean="0"/>
              <a:t>Environmental conditions/resources are cyclic</a:t>
            </a:r>
          </a:p>
          <a:p>
            <a:r>
              <a:rPr lang="en-US" sz="1200" dirty="0" smtClean="0"/>
              <a:t>Environmental cues are cyclic and consistent</a:t>
            </a:r>
          </a:p>
          <a:p>
            <a:r>
              <a:rPr lang="en-US" sz="1200" dirty="0" smtClean="0"/>
              <a:t>Environmental cues are perceived by insects</a:t>
            </a:r>
          </a:p>
          <a:p>
            <a:r>
              <a:rPr lang="en-US" sz="1200" dirty="0" smtClean="0"/>
              <a:t>Insects monitor environmental cues to predict changes in environmental conditions/resources</a:t>
            </a:r>
          </a:p>
          <a:p>
            <a:r>
              <a:rPr lang="en-US" sz="1200" dirty="0" smtClean="0"/>
              <a:t>In temperate regions many insects rely on photoperiod</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10</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a:t>
            </a:fld>
            <a:endParaRPr lang="en-US"/>
          </a:p>
        </p:txBody>
      </p:sp>
    </p:spTree>
    <p:extLst>
      <p:ext uri="{BB962C8B-B14F-4D97-AF65-F5344CB8AC3E}">
        <p14:creationId xmlns:p14="http://schemas.microsoft.com/office/powerpoint/2010/main" val="190795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10/17/18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tiff"/><Relationship Id="rId3" Type="http://schemas.openxmlformats.org/officeDocument/2006/relationships/image" Target="../media/image121.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tiff"/><Relationship Id="rId3" Type="http://schemas.openxmlformats.org/officeDocument/2006/relationships/image" Target="../media/image126.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image" Target="../media/image129.png"/></Relationships>
</file>

<file path=ppt/slides/_rels/slide11.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2.emf"/><Relationship Id="rId9" Type="http://schemas.openxmlformats.org/officeDocument/2006/relationships/image" Target="../media/image23.emf"/><Relationship Id="rId10"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2.emf"/><Relationship Id="rId9" Type="http://schemas.openxmlformats.org/officeDocument/2006/relationships/image" Target="../media/image23.emf"/><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tiff"/></Relationships>
</file>

<file path=ppt/slides/_rels/slide112.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2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22.emf"/><Relationship Id="rId8" Type="http://schemas.openxmlformats.org/officeDocument/2006/relationships/image" Target="../media/image23.emf"/><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7.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tif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tiff"/></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49.png"/><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138.xml.rels><?xml version="1.0" encoding="UTF-8" standalone="yes"?>
<Relationships xmlns="http://schemas.openxmlformats.org/package/2006/relationships"><Relationship Id="rId11" Type="http://schemas.openxmlformats.org/officeDocument/2006/relationships/diagramColors" Target="../diagrams/colors14.xml"/><Relationship Id="rId12"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150.tiff"/><Relationship Id="rId8" Type="http://schemas.openxmlformats.org/officeDocument/2006/relationships/diagramData" Target="../diagrams/data14.xml"/><Relationship Id="rId9" Type="http://schemas.openxmlformats.org/officeDocument/2006/relationships/diagramLayout" Target="../diagrams/layout14.xml"/><Relationship Id="rId10" Type="http://schemas.openxmlformats.org/officeDocument/2006/relationships/diagramQuickStyle" Target="../diagrams/quickStyle1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141.xml.rels><?xml version="1.0" encoding="UTF-8" standalone="yes"?>
<Relationships xmlns="http://schemas.openxmlformats.org/package/2006/relationships"><Relationship Id="rId11" Type="http://schemas.openxmlformats.org/officeDocument/2006/relationships/diagramColors" Target="../diagrams/colors18.xml"/><Relationship Id="rId12"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7.xml"/><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54.png"/><Relationship Id="rId8" Type="http://schemas.openxmlformats.org/officeDocument/2006/relationships/diagramData" Target="../diagrams/data18.xml"/><Relationship Id="rId9" Type="http://schemas.openxmlformats.org/officeDocument/2006/relationships/diagramLayout" Target="../diagrams/layout18.xml"/><Relationship Id="rId10" Type="http://schemas.openxmlformats.org/officeDocument/2006/relationships/diagramQuickStyle" Target="../diagrams/quickStyle18.xml"/></Relationships>
</file>

<file path=ppt/slides/_rels/slide142.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3.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5"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5.png"/></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160.png"/><Relationship Id="rId10" Type="http://schemas.openxmlformats.org/officeDocument/2006/relationships/image" Target="../media/image11.emf"/><Relationship Id="rId11" Type="http://schemas.openxmlformats.org/officeDocument/2006/relationships/diagramData" Target="../diagrams/data21.xml"/><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6" Type="http://schemas.openxmlformats.org/officeDocument/2006/relationships/image" Target="../media/image25.png"/><Relationship Id="rId17" Type="http://schemas.openxmlformats.org/officeDocument/2006/relationships/image" Target="../media/image158.png"/><Relationship Id="rId18" Type="http://schemas.microsoft.com/office/2007/relationships/hdphoto" Target="../media/hdphoto9.wdp"/><Relationship Id="rId19"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diagramData" Target="../diagrams/data20.xml"/><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22.emf"/><Relationship Id="rId8" Type="http://schemas.openxmlformats.org/officeDocument/2006/relationships/image" Target="../media/image23.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jpeg"/></Relationships>
</file>

<file path=ppt/slides/_rels/slide151.xml.rels><?xml version="1.0" encoding="UTF-8" standalone="yes"?>
<Relationships xmlns="http://schemas.openxmlformats.org/package/2006/relationships"><Relationship Id="rId3" Type="http://schemas.openxmlformats.org/officeDocument/2006/relationships/image" Target="../media/image162.jpeg"/><Relationship Id="rId4" Type="http://schemas.openxmlformats.org/officeDocument/2006/relationships/image" Target="../media/image163.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3.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164.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57.xml.rels><?xml version="1.0" encoding="UTF-8" standalone="yes"?>
<Relationships xmlns="http://schemas.openxmlformats.org/package/2006/relationships"><Relationship Id="rId3" Type="http://schemas.microsoft.com/office/2007/relationships/hdphoto" Target="../media/hdphoto10.wdp"/><Relationship Id="rId4" Type="http://schemas.openxmlformats.org/officeDocument/2006/relationships/image" Target="../media/image166.png"/><Relationship Id="rId5" Type="http://schemas.microsoft.com/office/2007/relationships/hdphoto" Target="../media/hdphoto11.wdp"/><Relationship Id="rId6" Type="http://schemas.openxmlformats.org/officeDocument/2006/relationships/image" Target="../media/image167.png"/><Relationship Id="rId7" Type="http://schemas.microsoft.com/office/2007/relationships/hdphoto" Target="../media/hdphoto12.wdp"/><Relationship Id="rId8" Type="http://schemas.openxmlformats.org/officeDocument/2006/relationships/image" Target="../media/image168.png"/><Relationship Id="rId9" Type="http://schemas.microsoft.com/office/2007/relationships/hdphoto" Target="../media/hdphoto13.wdp"/><Relationship Id="rId10" Type="http://schemas.openxmlformats.org/officeDocument/2006/relationships/image" Target="../media/image169.jpeg"/><Relationship Id="rId1" Type="http://schemas.openxmlformats.org/officeDocument/2006/relationships/slideLayout" Target="../slideLayouts/slideLayout2.xml"/><Relationship Id="rId2" Type="http://schemas.openxmlformats.org/officeDocument/2006/relationships/image" Target="../media/image16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8.jpeg"/></Relationships>
</file>

<file path=ppt/slides/_rels/slide159.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4.jpe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9.tiff"/><Relationship Id="rId5" Type="http://schemas.openxmlformats.org/officeDocument/2006/relationships/image" Target="../media/image11.emf"/><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tiff"/><Relationship Id="rId3" Type="http://schemas.openxmlformats.org/officeDocument/2006/relationships/image" Target="../media/image41.tiff"/></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39.tif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4.jpe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 Id="rId3" Type="http://schemas.microsoft.com/office/2007/relationships/hdphoto" Target="../media/hdphoto6.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58.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tiff"/><Relationship Id="rId3" Type="http://schemas.openxmlformats.org/officeDocument/2006/relationships/image" Target="../media/image64.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 Id="rId3"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tiff"/><Relationship Id="rId3" Type="http://schemas.openxmlformats.org/officeDocument/2006/relationships/image" Target="../media/image91.tif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tiff"/></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9.png"/><Relationship Id="rId5" Type="http://schemas.microsoft.com/office/2007/relationships/hdphoto" Target="../media/hdphoto3.wdp"/><Relationship Id="rId6" Type="http://schemas.openxmlformats.org/officeDocument/2006/relationships/image" Target="../media/image20.png"/><Relationship Id="rId7"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 Id="rId3" Type="http://schemas.openxmlformats.org/officeDocument/2006/relationships/image" Target="../media/image104.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10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Photoperiod</a:t>
            </a:r>
            <a:endParaRPr lang="en-US" dirty="0"/>
          </a:p>
        </p:txBody>
      </p:sp>
      <p:sp>
        <p:nvSpPr>
          <p:cNvPr id="13" name="Content Placeholder 12"/>
          <p:cNvSpPr>
            <a:spLocks noGrp="1"/>
          </p:cNvSpPr>
          <p:nvPr>
            <p:ph idx="1"/>
          </p:nvPr>
        </p:nvSpPr>
        <p:spPr>
          <a:xfrm>
            <a:off x="876420" y="1391376"/>
            <a:ext cx="10439159" cy="4351338"/>
          </a:xfrm>
        </p:spPr>
        <p:txBody>
          <a:bodyPr/>
          <a:lstStyle/>
          <a:p>
            <a:r>
              <a:rPr lang="en-US" dirty="0" smtClean="0"/>
              <a:t>Used </a:t>
            </a:r>
            <a:r>
              <a:rPr lang="en-US" dirty="0"/>
              <a:t>by temperate </a:t>
            </a:r>
            <a:r>
              <a:rPr lang="en-US" dirty="0" smtClean="0"/>
              <a:t>European corn borers to </a:t>
            </a:r>
            <a:r>
              <a:rPr lang="en-US" dirty="0"/>
              <a:t>prepare for winter</a:t>
            </a:r>
          </a:p>
          <a:p>
            <a:r>
              <a:rPr lang="en-US" dirty="0" smtClean="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smtClean="0"/>
              <a:t>Summer: 6pm </a:t>
            </a:r>
            <a:endParaRPr lang="en-US" sz="2800" b="1"/>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smtClean="0">
                <a:solidFill>
                  <a:schemeClr val="bg1"/>
                </a:solidFill>
              </a:rPr>
              <a:t>Winter: 6pm </a:t>
            </a:r>
            <a:endParaRPr lang="en-US" sz="2800" b="1">
              <a:solidFill>
                <a:schemeClr val="bg1"/>
              </a:solidFill>
            </a:endParaRPr>
          </a:p>
        </p:txBody>
      </p:sp>
    </p:spTree>
    <p:extLst>
      <p:ext uri="{BB962C8B-B14F-4D97-AF65-F5344CB8AC3E}">
        <p14:creationId xmlns:p14="http://schemas.microsoft.com/office/powerpoint/2010/main" val="9190455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smtClean="0"/>
              <a:t>Photoperiod and  </a:t>
            </a:r>
            <a:r>
              <a:rPr lang="en-US" sz="5400" b="1" dirty="0"/>
              <a:t>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13" name="TextBox 12">
            <a:extLst>
              <a:ext uri="{FF2B5EF4-FFF2-40B4-BE49-F238E27FC236}">
                <a16:creationId xmlns=""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smtClean="0">
                <a:solidFill>
                  <a:schemeClr val="tx1"/>
                </a:solidFill>
              </a:rPr>
              <a:t>As diapause length increases, individuals programmed for diapause will increase the amount of nutrition they store during diapause preparation.</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Are diapause larvae bigger?</a:t>
            </a:r>
          </a:p>
          <a:p>
            <a:pPr marL="1309688" indent="-742950" algn="ctr">
              <a:lnSpc>
                <a:spcPct val="150000"/>
              </a:lnSpc>
              <a:buFont typeface="+mj-lt"/>
              <a:buAutoNum type="arabicPeriod"/>
              <a:tabLst>
                <a:tab pos="11366500" algn="l"/>
              </a:tabLst>
            </a:pPr>
            <a:r>
              <a:rPr lang="en-US" sz="4000" dirty="0">
                <a:solidFill>
                  <a:schemeClr val="tx1"/>
                </a:solidFill>
              </a:rPr>
              <a:t>Are diapause larvae fatter?</a:t>
            </a:r>
          </a:p>
          <a:p>
            <a:pPr marL="1309688" indent="-742950" algn="ctr">
              <a:lnSpc>
                <a:spcPct val="150000"/>
              </a:lnSpc>
              <a:buFont typeface="+mj-lt"/>
              <a:buAutoNum type="arabicPeriod"/>
              <a:tabLst>
                <a:tab pos="11366500" algn="l"/>
              </a:tabLst>
            </a:pPr>
            <a:r>
              <a:rPr lang="en-US" sz="4000" dirty="0">
                <a:solidFill>
                  <a:schemeClr val="tx1"/>
                </a:solidFill>
              </a:rPr>
              <a:t>How can I diagnose diapause?</a:t>
            </a: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 xmlns:a16="http://schemas.microsoft.com/office/drawing/2014/main" id="{4387E65F-C676-4C68-BE73-12A020E89F13}"/>
              </a:ext>
            </a:extLst>
          </p:cNvPr>
          <p:cNvGraphicFramePr>
            <a:graphicFrameLocks noGrp="1"/>
          </p:cNvGraphicFramePr>
          <p:nvPr>
            <p:extLst>
              <p:ext uri="{D42A27DB-BD31-4B8C-83A1-F6EECF244321}">
                <p14:modId xmlns:p14="http://schemas.microsoft.com/office/powerpoint/2010/main" val="1106326890"/>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 xmlns:a16="http://schemas.microsoft.com/office/drawing/2014/main" val="1718581615"/>
                    </a:ext>
                  </a:extLst>
                </a:gridCol>
                <a:gridCol w="2814769">
                  <a:extLst>
                    <a:ext uri="{9D8B030D-6E8A-4147-A177-3AD203B41FA5}">
                      <a16:colId xmlns="" xmlns:a16="http://schemas.microsoft.com/office/drawing/2014/main"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Eric</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1997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t>Suppressed development</a:t>
            </a:r>
            <a:endParaRPr lang="en-US" sz="4400" b="1" dirty="0"/>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519090860"/>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2065" y="4695024"/>
            <a:ext cx="1547825" cy="1107592"/>
          </a:xfrm>
          <a:prstGeom prst="rect">
            <a:avLst/>
          </a:prstGeom>
        </p:spPr>
      </p:pic>
      <p:sp>
        <p:nvSpPr>
          <p:cNvPr id="8" name="Rectangle 7">
            <a:extLst>
              <a:ext uri="{FF2B5EF4-FFF2-40B4-BE49-F238E27FC236}">
                <a16:creationId xmlns="" xmlns:a16="http://schemas.microsoft.com/office/drawing/2014/main" id="{D8656982-5B13-4EB8-BBC5-21642C649F27}"/>
              </a:ext>
            </a:extLst>
          </p:cNvPr>
          <p:cNvSpPr/>
          <p:nvPr/>
        </p:nvSpPr>
        <p:spPr>
          <a:xfrm rot="16036543">
            <a:off x="9028293" y="839996"/>
            <a:ext cx="1430645" cy="1308699"/>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629998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larvae in diapause?</a:t>
            </a:r>
            <a:endParaRPr lang="en-US" dirty="0"/>
          </a:p>
        </p:txBody>
      </p:sp>
      <p:pic>
        <p:nvPicPr>
          <p:cNvPr id="4"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 xmlns:a16="http://schemas.microsoft.com/office/drawing/2014/main"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sp>
        <p:nvSpPr>
          <p:cNvPr id="7" name="Rectangle 6">
            <a:extLst>
              <a:ext uri="{FF2B5EF4-FFF2-40B4-BE49-F238E27FC236}">
                <a16:creationId xmlns="" xmlns:a16="http://schemas.microsoft.com/office/drawing/2014/main" id="{5E4A3312-F30B-4F76-82AA-8AFD06DDC6B2}"/>
              </a:ext>
            </a:extLst>
          </p:cNvPr>
          <p:cNvSpPr/>
          <p:nvPr/>
        </p:nvSpPr>
        <p:spPr>
          <a:xfrm>
            <a:off x="529838" y="2816535"/>
            <a:ext cx="1579676" cy="634230"/>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bg1"/>
                </a:solidFill>
                <a:cs typeface="Calibri"/>
              </a:rPr>
              <a:t>Diapause</a:t>
            </a:r>
          </a:p>
        </p:txBody>
      </p:sp>
      <p:pic>
        <p:nvPicPr>
          <p:cNvPr id="8" name="Picture 7"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 xmlns:a16="http://schemas.microsoft.com/office/drawing/2014/main"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 xmlns:a16="http://schemas.microsoft.com/office/drawing/2014/main"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Diapause</a:t>
              </a:r>
            </a:p>
          </p:txBody>
        </p:sp>
      </p:grpSp>
      <p:pic>
        <p:nvPicPr>
          <p:cNvPr id="21" name="Picture 20"/>
          <p:cNvPicPr>
            <a:picLocks noChangeAspect="1"/>
          </p:cNvPicPr>
          <p:nvPr/>
        </p:nvPicPr>
        <p:blipFill>
          <a:blip r:embed="rId4"/>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 in Diapause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42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smtClean="0"/>
              <a:t>Suppressed development</a:t>
            </a:r>
            <a:endParaRPr lang="en-US" sz="4400" b="1" dirty="0"/>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Separating Shallow Diapause and Deep Diapause</a:t>
            </a:r>
            <a:endParaRPr lang="en-US" dirty="0"/>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51065" y="344455"/>
            <a:ext cx="10026338" cy="6187683"/>
          </a:xfrm>
          <a:prstGeom prst="rect">
            <a:avLst/>
          </a:prstGeom>
        </p:spPr>
      </p:pic>
      <p:cxnSp>
        <p:nvCxnSpPr>
          <p:cNvPr id="12" name="Straight Arrow Connector 11"/>
          <p:cNvCxnSpPr/>
          <p:nvPr/>
        </p:nvCxnSpPr>
        <p:spPr>
          <a:xfrm>
            <a:off x="2468479" y="1070804"/>
            <a:ext cx="811765" cy="32435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a:off x="2509699" y="1872103"/>
            <a:ext cx="811765" cy="32435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 xmlns:a16="http://schemas.microsoft.com/office/drawing/2014/main" id="{E7E3B844-2012-4A57-A751-303A46516047}"/>
              </a:ext>
            </a:extLst>
          </p:cNvPr>
          <p:cNvSpPr/>
          <p:nvPr/>
        </p:nvSpPr>
        <p:spPr>
          <a:xfrm>
            <a:off x="1551065" y="2606040"/>
            <a:ext cx="305167"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Mass (g)</a:t>
            </a: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297" b="771"/>
          <a:stretch/>
        </p:blipFill>
        <p:spPr>
          <a:xfrm>
            <a:off x="1741839" y="1271017"/>
            <a:ext cx="9741525" cy="5586984"/>
          </a:xfrm>
          <a:prstGeom prst="rect">
            <a:avLst/>
          </a:prstGeom>
        </p:spPr>
      </p:pic>
      <p:cxnSp>
        <p:nvCxnSpPr>
          <p:cNvPr id="3" name="Straight Arrow Connector 2"/>
          <p:cNvCxnSpPr/>
          <p:nvPr/>
        </p:nvCxnSpPr>
        <p:spPr>
          <a:xfrm>
            <a:off x="2544873" y="2928551"/>
            <a:ext cx="902043" cy="100089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nvGrpSpPr>
          <p:cNvPr id="5" name="Group 4">
            <a:extLst>
              <a:ext uri="{FF2B5EF4-FFF2-40B4-BE49-F238E27FC236}">
                <a16:creationId xmlns="" xmlns:a16="http://schemas.microsoft.com/office/drawing/2014/main" id="{B855BB75-B214-4DA0-9FE1-B83A8D69E2FA}"/>
              </a:ext>
            </a:extLst>
          </p:cNvPr>
          <p:cNvGrpSpPr/>
          <p:nvPr/>
        </p:nvGrpSpPr>
        <p:grpSpPr>
          <a:xfrm>
            <a:off x="3456848" y="1620414"/>
            <a:ext cx="5019640" cy="4346025"/>
            <a:chOff x="5918200" y="1600203"/>
            <a:chExt cx="2171700" cy="2892287"/>
          </a:xfrm>
        </p:grpSpPr>
        <p:pic>
          <p:nvPicPr>
            <p:cNvPr id="6" name="Picture 5">
              <a:extLst>
                <a:ext uri="{FF2B5EF4-FFF2-40B4-BE49-F238E27FC236}">
                  <a16:creationId xmlns="" xmlns:a16="http://schemas.microsoft.com/office/drawing/2014/main" id="{15B8B057-ED3A-43CE-9AE1-7380294307FA}"/>
                </a:ext>
              </a:extLst>
            </p:cNvPr>
            <p:cNvPicPr>
              <a:picLocks noChangeAspect="1"/>
            </p:cNvPicPr>
            <p:nvPr/>
          </p:nvPicPr>
          <p:blipFill>
            <a:blip r:embed="rId3"/>
            <a:stretch>
              <a:fillRect/>
            </a:stretch>
          </p:blipFill>
          <p:spPr>
            <a:xfrm>
              <a:off x="5918200" y="1600203"/>
              <a:ext cx="2167403" cy="2892287"/>
            </a:xfrm>
            <a:prstGeom prst="ellipse">
              <a:avLst/>
            </a:prstGeom>
          </p:spPr>
        </p:pic>
        <p:sp>
          <p:nvSpPr>
            <p:cNvPr id="7" name="&quot;No&quot; Symbol 5">
              <a:extLst>
                <a:ext uri="{FF2B5EF4-FFF2-40B4-BE49-F238E27FC236}">
                  <a16:creationId xmlns="" xmlns:a16="http://schemas.microsoft.com/office/drawing/2014/main" id="{470ED16A-1741-4000-B8FD-9B062D259A5F}"/>
                </a:ext>
              </a:extLst>
            </p:cNvPr>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itle 1">
            <a:extLst>
              <a:ext uri="{FF2B5EF4-FFF2-40B4-BE49-F238E27FC236}">
                <a16:creationId xmlns="" xmlns:a16="http://schemas.microsoft.com/office/drawing/2014/main" id="{E0BFAA79-F031-4E5F-9C1D-05AEFB7A248D}"/>
              </a:ext>
            </a:extLst>
          </p:cNvPr>
          <p:cNvSpPr txBox="1">
            <a:spLocks/>
          </p:cNvSpPr>
          <p:nvPr/>
        </p:nvSpPr>
        <p:spPr>
          <a:xfrm>
            <a:off x="609600" y="274638"/>
            <a:ext cx="10972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Metabolic rate between larvae is NOT different</a:t>
            </a:r>
          </a:p>
        </p:txBody>
      </p:sp>
      <p:sp>
        <p:nvSpPr>
          <p:cNvPr id="2" name="Rectangle 1">
            <a:extLst>
              <a:ext uri="{FF2B5EF4-FFF2-40B4-BE49-F238E27FC236}">
                <a16:creationId xmlns="" xmlns:a16="http://schemas.microsoft.com/office/drawing/2014/main" id="{8B993954-11E7-43E3-90FC-B1BF216696E5}"/>
              </a:ext>
            </a:extLst>
          </p:cNvPr>
          <p:cNvSpPr/>
          <p:nvPr/>
        </p:nvSpPr>
        <p:spPr>
          <a:xfrm>
            <a:off x="9445752" y="3310128"/>
            <a:ext cx="735813" cy="2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24329FE-2F54-4F62-83CB-ECA396D4B763}"/>
              </a:ext>
            </a:extLst>
          </p:cNvPr>
          <p:cNvSpPr/>
          <p:nvPr/>
        </p:nvSpPr>
        <p:spPr>
          <a:xfrm>
            <a:off x="1575610" y="1639497"/>
            <a:ext cx="484632" cy="431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CO</a:t>
            </a:r>
            <a:r>
              <a:rPr lang="en-US" sz="2400" baseline="-25000" dirty="0">
                <a:solidFill>
                  <a:schemeClr val="tx1"/>
                </a:solidFill>
              </a:rPr>
              <a:t>2</a:t>
            </a:r>
            <a:r>
              <a:rPr lang="en-US" sz="2400" dirty="0">
                <a:solidFill>
                  <a:schemeClr val="tx1"/>
                </a:solidFill>
              </a:rPr>
              <a:t> Production (µg/min/g)</a:t>
            </a:r>
          </a:p>
        </p:txBody>
      </p:sp>
    </p:spTree>
    <p:extLst>
      <p:ext uri="{BB962C8B-B14F-4D97-AF65-F5344CB8AC3E}">
        <p14:creationId xmlns:p14="http://schemas.microsoft.com/office/powerpoint/2010/main" val="19493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smtClean="0"/>
              <a:t>Suppressed development</a:t>
            </a:r>
            <a:endParaRPr lang="en-US" sz="4400" b="1" dirty="0"/>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36219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1717" r="9953"/>
          <a:stretch/>
        </p:blipFill>
        <p:spPr>
          <a:xfrm>
            <a:off x="4900000" y="2043067"/>
            <a:ext cx="7129956" cy="4582616"/>
          </a:xfrm>
          <a:prstGeom prst="rect">
            <a:avLst/>
          </a:prstGeom>
        </p:spPr>
      </p:pic>
      <p:pic>
        <p:nvPicPr>
          <p:cNvPr id="11" name="Picture 10"/>
          <p:cNvPicPr>
            <a:picLocks noChangeAspect="1"/>
          </p:cNvPicPr>
          <p:nvPr/>
        </p:nvPicPr>
        <p:blipFill rotWithShape="1">
          <a:blip r:embed="rId3"/>
          <a:srcRect l="23834" r="26025"/>
          <a:stretch/>
        </p:blipFill>
        <p:spPr>
          <a:xfrm>
            <a:off x="191563" y="971430"/>
            <a:ext cx="1910526" cy="2143273"/>
          </a:xfrm>
          <a:prstGeom prst="rect">
            <a:avLst/>
          </a:prstGeom>
        </p:spPr>
      </p:pic>
      <p:sp>
        <p:nvSpPr>
          <p:cNvPr id="2" name="Title 1"/>
          <p:cNvSpPr>
            <a:spLocks noGrp="1"/>
          </p:cNvSpPr>
          <p:nvPr>
            <p:ph type="title"/>
          </p:nvPr>
        </p:nvSpPr>
        <p:spPr/>
        <p:txBody>
          <a:bodyPr>
            <a:normAutofit/>
          </a:bodyPr>
          <a:lstStyle/>
          <a:p>
            <a:r>
              <a:rPr lang="en-US" dirty="0"/>
              <a:t>When Does Wandering Begin?</a:t>
            </a:r>
          </a:p>
        </p:txBody>
      </p:sp>
      <p:sp>
        <p:nvSpPr>
          <p:cNvPr id="12" name="TextBox 11"/>
          <p:cNvSpPr txBox="1"/>
          <p:nvPr/>
        </p:nvSpPr>
        <p:spPr>
          <a:xfrm>
            <a:off x="1514738" y="2780189"/>
            <a:ext cx="2925064" cy="830997"/>
          </a:xfrm>
          <a:prstGeom prst="rect">
            <a:avLst/>
          </a:prstGeom>
          <a:noFill/>
        </p:spPr>
        <p:txBody>
          <a:bodyPr wrap="square" rtlCol="0">
            <a:spAutoFit/>
          </a:bodyPr>
          <a:lstStyle/>
          <a:p>
            <a:r>
              <a:rPr lang="en-US" sz="2400" b="1" dirty="0"/>
              <a:t>Daily </a:t>
            </a:r>
            <a:r>
              <a:rPr lang="en-US" sz="2400" b="1" dirty="0" err="1"/>
              <a:t>obsevations</a:t>
            </a:r>
            <a:r>
              <a:rPr lang="en-US" sz="2400" b="1" dirty="0"/>
              <a:t>:</a:t>
            </a:r>
            <a:endParaRPr lang="en-US" sz="2400" dirty="0"/>
          </a:p>
          <a:p>
            <a:r>
              <a:rPr lang="en-US" sz="2400" dirty="0"/>
              <a:t>30 mins with no food</a:t>
            </a:r>
          </a:p>
        </p:txBody>
      </p:sp>
      <p:pic>
        <p:nvPicPr>
          <p:cNvPr id="10" name="Picture 9"/>
          <p:cNvPicPr>
            <a:picLocks noChangeAspect="1"/>
          </p:cNvPicPr>
          <p:nvPr/>
        </p:nvPicPr>
        <p:blipFill>
          <a:blip r:embed="rId4"/>
          <a:stretch>
            <a:fillRect/>
          </a:stretch>
        </p:blipFill>
        <p:spPr>
          <a:xfrm>
            <a:off x="586425" y="3611186"/>
            <a:ext cx="3849028" cy="2572991"/>
          </a:xfrm>
          <a:prstGeom prst="rect">
            <a:avLst/>
          </a:prstGeom>
        </p:spPr>
      </p:pic>
      <p:sp>
        <p:nvSpPr>
          <p:cNvPr id="16" name="Rectangle 15">
            <a:extLst>
              <a:ext uri="{FF2B5EF4-FFF2-40B4-BE49-F238E27FC236}">
                <a16:creationId xmlns="" xmlns:a16="http://schemas.microsoft.com/office/drawing/2014/main" id="{61FBDA45-0A56-48FE-AB7F-1FFDA45A2CE1}"/>
              </a:ext>
            </a:extLst>
          </p:cNvPr>
          <p:cNvSpPr/>
          <p:nvPr/>
        </p:nvSpPr>
        <p:spPr>
          <a:xfrm>
            <a:off x="5421760" y="1733941"/>
            <a:ext cx="3247678"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7" name="Rectangle 16">
            <a:extLst>
              <a:ext uri="{FF2B5EF4-FFF2-40B4-BE49-F238E27FC236}">
                <a16:creationId xmlns="" xmlns:a16="http://schemas.microsoft.com/office/drawing/2014/main" id="{2936C5C8-6DE2-4509-98E2-4C16BF6BEF22}"/>
              </a:ext>
            </a:extLst>
          </p:cNvPr>
          <p:cNvSpPr/>
          <p:nvPr/>
        </p:nvSpPr>
        <p:spPr>
          <a:xfrm>
            <a:off x="8657865" y="1733941"/>
            <a:ext cx="3302642"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2" name="TextBox 21">
            <a:extLst>
              <a:ext uri="{FF2B5EF4-FFF2-40B4-BE49-F238E27FC236}">
                <a16:creationId xmlns="" xmlns:a16="http://schemas.microsoft.com/office/drawing/2014/main" id="{B402D72A-FE37-4337-9A98-D5266F265941}"/>
              </a:ext>
            </a:extLst>
          </p:cNvPr>
          <p:cNvSpPr txBox="1"/>
          <p:nvPr/>
        </p:nvSpPr>
        <p:spPr>
          <a:xfrm>
            <a:off x="6843514" y="3611186"/>
            <a:ext cx="389850" cy="584775"/>
          </a:xfrm>
          <a:prstGeom prst="rect">
            <a:avLst/>
          </a:prstGeom>
          <a:noFill/>
        </p:spPr>
        <p:txBody>
          <a:bodyPr wrap="none" rtlCol="0">
            <a:spAutoFit/>
          </a:bodyPr>
          <a:lstStyle/>
          <a:p>
            <a:r>
              <a:rPr lang="en-US" sz="3200"/>
              <a:t>*</a:t>
            </a:r>
            <a:endParaRPr lang="en-US" sz="3200" dirty="0"/>
          </a:p>
        </p:txBody>
      </p:sp>
      <p:sp>
        <p:nvSpPr>
          <p:cNvPr id="27" name="Rectangle 26">
            <a:extLst>
              <a:ext uri="{FF2B5EF4-FFF2-40B4-BE49-F238E27FC236}">
                <a16:creationId xmlns="" xmlns:a16="http://schemas.microsoft.com/office/drawing/2014/main" id="{5C914838-0106-46D6-B8BB-D3641A84E01D}"/>
              </a:ext>
            </a:extLst>
          </p:cNvPr>
          <p:cNvSpPr/>
          <p:nvPr/>
        </p:nvSpPr>
        <p:spPr>
          <a:xfrm>
            <a:off x="8669439" y="2043066"/>
            <a:ext cx="3291068" cy="405681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8" name="Rectangle 27">
            <a:extLst>
              <a:ext uri="{FF2B5EF4-FFF2-40B4-BE49-F238E27FC236}">
                <a16:creationId xmlns="" xmlns:a16="http://schemas.microsoft.com/office/drawing/2014/main" id="{5C914838-0106-46D6-B8BB-D3641A84E01D}"/>
              </a:ext>
            </a:extLst>
          </p:cNvPr>
          <p:cNvSpPr/>
          <p:nvPr/>
        </p:nvSpPr>
        <p:spPr>
          <a:xfrm>
            <a:off x="5421760" y="2069120"/>
            <a:ext cx="3247678" cy="405681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594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a:t>
            </a:r>
            <a:r>
              <a:rPr lang="en-US" dirty="0" err="1"/>
              <a:t>Frass</a:t>
            </a:r>
            <a:r>
              <a:rPr lang="en-US" dirty="0"/>
              <a:t> Production = Diapause Onset</a:t>
            </a:r>
          </a:p>
        </p:txBody>
      </p:sp>
      <p:sp>
        <p:nvSpPr>
          <p:cNvPr id="3" name="Content Placeholder 2"/>
          <p:cNvSpPr>
            <a:spLocks noGrp="1"/>
          </p:cNvSpPr>
          <p:nvPr>
            <p:ph idx="1"/>
          </p:nvPr>
        </p:nvSpPr>
        <p:spPr>
          <a:xfrm>
            <a:off x="609600" y="1600203"/>
            <a:ext cx="4445000" cy="4525963"/>
          </a:xfrm>
        </p:spPr>
        <p:txBody>
          <a:bodyPr>
            <a:normAutofit lnSpcReduction="10000"/>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Diapause diagnosis using wandering assay </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2052063649"/>
              </p:ext>
            </p:extLst>
          </p:nvPr>
        </p:nvGraphicFramePr>
        <p:xfrm>
          <a:off x="1257300" y="0"/>
          <a:ext cx="91567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31490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12" r="11489" b="9495"/>
          <a:stretch/>
        </p:blipFill>
        <p:spPr>
          <a:xfrm>
            <a:off x="2073165" y="1266779"/>
            <a:ext cx="7609678" cy="4965468"/>
          </a:xfrm>
          <a:prstGeom prst="rect">
            <a:avLst/>
          </a:prstGeom>
        </p:spPr>
      </p:pic>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5" name="Rectangle 14">
            <a:extLst>
              <a:ext uri="{FF2B5EF4-FFF2-40B4-BE49-F238E27FC236}">
                <a16:creationId xmlns="" xmlns:a16="http://schemas.microsoft.com/office/drawing/2014/main" id="{555C6D8D-33E7-4C1B-A005-2D69DE284F8E}"/>
              </a:ext>
            </a:extLst>
          </p:cNvPr>
          <p:cNvSpPr/>
          <p:nvPr/>
        </p:nvSpPr>
        <p:spPr>
          <a:xfrm>
            <a:off x="2581378" y="1266779"/>
            <a:ext cx="9001021"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Left Bracket 7"/>
          <p:cNvSpPr/>
          <p:nvPr/>
        </p:nvSpPr>
        <p:spPr>
          <a:xfrm flipH="1">
            <a:off x="7749466" y="3385465"/>
            <a:ext cx="546240" cy="50601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p:cNvSpPr/>
          <p:nvPr/>
        </p:nvSpPr>
        <p:spPr>
          <a:xfrm flipH="1">
            <a:off x="7749466" y="1339382"/>
            <a:ext cx="546240" cy="822080"/>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475943" y="1376705"/>
            <a:ext cx="1664100" cy="646331"/>
          </a:xfrm>
          <a:prstGeom prst="rect">
            <a:avLst/>
          </a:prstGeom>
          <a:noFill/>
        </p:spPr>
        <p:txBody>
          <a:bodyPr wrap="square" rtlCol="0">
            <a:spAutoFit/>
          </a:bodyPr>
          <a:lstStyle/>
          <a:p>
            <a:r>
              <a:rPr lang="en-US" dirty="0" smtClean="0"/>
              <a:t>Long Genotype in Diapause</a:t>
            </a:r>
            <a:endParaRPr lang="en-US" dirty="0"/>
          </a:p>
        </p:txBody>
      </p:sp>
      <p:sp>
        <p:nvSpPr>
          <p:cNvPr id="11" name="TextBox 10"/>
          <p:cNvSpPr txBox="1"/>
          <p:nvPr/>
        </p:nvSpPr>
        <p:spPr>
          <a:xfrm>
            <a:off x="8367697" y="3313803"/>
            <a:ext cx="1772346" cy="646331"/>
          </a:xfrm>
          <a:prstGeom prst="rect">
            <a:avLst/>
          </a:prstGeom>
          <a:noFill/>
        </p:spPr>
        <p:txBody>
          <a:bodyPr wrap="square" rtlCol="0">
            <a:spAutoFit/>
          </a:bodyPr>
          <a:lstStyle/>
          <a:p>
            <a:r>
              <a:rPr lang="en-US" dirty="0" smtClean="0"/>
              <a:t>Short Genotype non diapause</a:t>
            </a:r>
            <a:endParaRPr lang="en-US" dirty="0"/>
          </a:p>
        </p:txBody>
      </p:sp>
      <p:sp>
        <p:nvSpPr>
          <p:cNvPr id="16" name="TextBox 15"/>
          <p:cNvSpPr txBox="1"/>
          <p:nvPr/>
        </p:nvSpPr>
        <p:spPr>
          <a:xfrm>
            <a:off x="7634373" y="3380181"/>
            <a:ext cx="282450" cy="369332"/>
          </a:xfrm>
          <a:prstGeom prst="rect">
            <a:avLst/>
          </a:prstGeom>
          <a:noFill/>
        </p:spPr>
        <p:txBody>
          <a:bodyPr wrap="none" rtlCol="0">
            <a:spAutoFit/>
          </a:bodyPr>
          <a:lstStyle/>
          <a:p>
            <a:r>
              <a:rPr lang="en-US" dirty="0"/>
              <a:t>c</a:t>
            </a:r>
          </a:p>
        </p:txBody>
      </p:sp>
      <p:sp>
        <p:nvSpPr>
          <p:cNvPr id="18" name="TextBox 17"/>
          <p:cNvSpPr txBox="1"/>
          <p:nvPr/>
        </p:nvSpPr>
        <p:spPr>
          <a:xfrm>
            <a:off x="7649332" y="1558139"/>
            <a:ext cx="295274" cy="369332"/>
          </a:xfrm>
          <a:prstGeom prst="rect">
            <a:avLst/>
          </a:prstGeom>
          <a:noFill/>
        </p:spPr>
        <p:txBody>
          <a:bodyPr wrap="none" rtlCol="0">
            <a:spAutoFit/>
          </a:bodyPr>
          <a:lstStyle/>
          <a:p>
            <a:r>
              <a:rPr lang="en-US"/>
              <a:t>a</a:t>
            </a:r>
          </a:p>
        </p:txBody>
      </p:sp>
      <p:sp>
        <p:nvSpPr>
          <p:cNvPr id="19" name="Left Bracket 18"/>
          <p:cNvSpPr/>
          <p:nvPr/>
        </p:nvSpPr>
        <p:spPr>
          <a:xfrm flipH="1">
            <a:off x="7749466" y="2380219"/>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7649332" y="2647803"/>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8367697" y="2509303"/>
            <a:ext cx="3352612" cy="646331"/>
          </a:xfrm>
          <a:prstGeom prst="rect">
            <a:avLst/>
          </a:prstGeom>
          <a:noFill/>
        </p:spPr>
        <p:txBody>
          <a:bodyPr wrap="square" rtlCol="0">
            <a:spAutoFit/>
          </a:bodyPr>
          <a:lstStyle/>
          <a:p>
            <a:r>
              <a:rPr lang="en-US" dirty="0" smtClean="0"/>
              <a:t>Short Genotype in Diapause &amp; Long Genotype in non diapause </a:t>
            </a:r>
            <a:endParaRPr lang="en-US" dirty="0"/>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933" t="12955" r="11396" b="8942"/>
          <a:stretch/>
        </p:blipFill>
        <p:spPr>
          <a:xfrm>
            <a:off x="1315813" y="1849957"/>
            <a:ext cx="7616141" cy="4285030"/>
          </a:xfrm>
          <a:prstGeom prst="rect">
            <a:avLst/>
          </a:prstGeom>
        </p:spPr>
      </p:pic>
      <p:sp>
        <p:nvSpPr>
          <p:cNvPr id="5" name="Rectangle 4"/>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TextBox 5"/>
          <p:cNvSpPr txBox="1"/>
          <p:nvPr/>
        </p:nvSpPr>
        <p:spPr>
          <a:xfrm>
            <a:off x="2455918" y="1849957"/>
            <a:ext cx="311304" cy="400110"/>
          </a:xfrm>
          <a:prstGeom prst="rect">
            <a:avLst/>
          </a:prstGeom>
          <a:noFill/>
        </p:spPr>
        <p:txBody>
          <a:bodyPr wrap="none" rtlCol="0">
            <a:spAutoFit/>
          </a:bodyPr>
          <a:lstStyle/>
          <a:p>
            <a:r>
              <a:rPr lang="en-US" sz="2000" b="1"/>
              <a:t>a</a:t>
            </a:r>
          </a:p>
        </p:txBody>
      </p:sp>
      <p:sp>
        <p:nvSpPr>
          <p:cNvPr id="7" name="TextBox 6"/>
          <p:cNvSpPr txBox="1"/>
          <p:nvPr/>
        </p:nvSpPr>
        <p:spPr>
          <a:xfrm>
            <a:off x="4134248" y="2152066"/>
            <a:ext cx="311304" cy="400110"/>
          </a:xfrm>
          <a:prstGeom prst="rect">
            <a:avLst/>
          </a:prstGeom>
          <a:noFill/>
        </p:spPr>
        <p:txBody>
          <a:bodyPr wrap="none" rtlCol="0">
            <a:spAutoFit/>
          </a:bodyPr>
          <a:lstStyle/>
          <a:p>
            <a:r>
              <a:rPr lang="en-US" sz="2000" b="1"/>
              <a:t>a</a:t>
            </a:r>
          </a:p>
        </p:txBody>
      </p:sp>
      <p:sp>
        <p:nvSpPr>
          <p:cNvPr id="8" name="TextBox 7"/>
          <p:cNvSpPr txBox="1"/>
          <p:nvPr/>
        </p:nvSpPr>
        <p:spPr>
          <a:xfrm>
            <a:off x="6045999" y="3164489"/>
            <a:ext cx="322524" cy="400110"/>
          </a:xfrm>
          <a:prstGeom prst="rect">
            <a:avLst/>
          </a:prstGeom>
          <a:noFill/>
        </p:spPr>
        <p:txBody>
          <a:bodyPr wrap="none" rtlCol="0">
            <a:spAutoFit/>
          </a:bodyPr>
          <a:lstStyle/>
          <a:p>
            <a:r>
              <a:rPr lang="en-US" sz="2000" b="1"/>
              <a:t>b</a:t>
            </a:r>
          </a:p>
        </p:txBody>
      </p:sp>
      <p:sp>
        <p:nvSpPr>
          <p:cNvPr id="9" name="TextBox 8"/>
          <p:cNvSpPr txBox="1"/>
          <p:nvPr/>
        </p:nvSpPr>
        <p:spPr>
          <a:xfrm>
            <a:off x="7631732" y="2709580"/>
            <a:ext cx="322524" cy="400110"/>
          </a:xfrm>
          <a:prstGeom prst="rect">
            <a:avLst/>
          </a:prstGeom>
          <a:noFill/>
        </p:spPr>
        <p:txBody>
          <a:bodyPr wrap="none" rtlCol="0">
            <a:spAutoFit/>
          </a:bodyPr>
          <a:lstStyle/>
          <a:p>
            <a:r>
              <a:rPr lang="en-US" sz="2000" b="1" dirty="0"/>
              <a:t>b</a:t>
            </a:r>
          </a:p>
        </p:txBody>
      </p:sp>
      <p:sp>
        <p:nvSpPr>
          <p:cNvPr id="10" name="Rectangle 9">
            <a:extLst>
              <a:ext uri="{FF2B5EF4-FFF2-40B4-BE49-F238E27FC236}">
                <a16:creationId xmlns="" xmlns:a16="http://schemas.microsoft.com/office/drawing/2014/main" id="{61FBDA45-0A56-48FE-AB7F-1FFDA45A2CE1}"/>
              </a:ext>
            </a:extLst>
          </p:cNvPr>
          <p:cNvSpPr/>
          <p:nvPr/>
        </p:nvSpPr>
        <p:spPr>
          <a:xfrm>
            <a:off x="1922347" y="1495716"/>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1" name="Rectangle 10">
            <a:extLst>
              <a:ext uri="{FF2B5EF4-FFF2-40B4-BE49-F238E27FC236}">
                <a16:creationId xmlns="" xmlns:a16="http://schemas.microsoft.com/office/drawing/2014/main" id="{8BC9FCBD-3D2D-4B72-9C81-E488F3969D59}"/>
              </a:ext>
            </a:extLst>
          </p:cNvPr>
          <p:cNvSpPr/>
          <p:nvPr/>
        </p:nvSpPr>
        <p:spPr>
          <a:xfrm>
            <a:off x="1922347" y="1815232"/>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2936C5C8-6DE2-4509-98E2-4C16BF6BEF22}"/>
              </a:ext>
            </a:extLst>
          </p:cNvPr>
          <p:cNvSpPr/>
          <p:nvPr/>
        </p:nvSpPr>
        <p:spPr>
          <a:xfrm>
            <a:off x="5468358" y="1495716"/>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3" name="Rectangle 12"/>
          <p:cNvSpPr/>
          <p:nvPr/>
        </p:nvSpPr>
        <p:spPr>
          <a:xfrm>
            <a:off x="596162" y="2675853"/>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4" name="Rectangle 13"/>
          <p:cNvSpPr/>
          <p:nvPr/>
        </p:nvSpPr>
        <p:spPr>
          <a:xfrm>
            <a:off x="1655557" y="6117379"/>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5" name="Rectangle 14"/>
          <p:cNvSpPr/>
          <p:nvPr/>
        </p:nvSpPr>
        <p:spPr>
          <a:xfrm>
            <a:off x="5059198" y="6093397"/>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a:extLst>
              <a:ext uri="{FF2B5EF4-FFF2-40B4-BE49-F238E27FC236}">
                <a16:creationId xmlns="" xmlns:a16="http://schemas.microsoft.com/office/drawing/2014/main" id="{3E4EFF3D-1ED6-4A9E-834B-3F4D58AD1F8D}"/>
              </a:ext>
            </a:extLst>
          </p:cNvPr>
          <p:cNvSpPr/>
          <p:nvPr/>
        </p:nvSpPr>
        <p:spPr>
          <a:xfrm>
            <a:off x="5466831" y="1825623"/>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355017" y="3510841"/>
            <a:ext cx="753979" cy="1764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6" y="3943978"/>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269416" y="3392933"/>
            <a:ext cx="1919115" cy="400110"/>
          </a:xfrm>
          <a:prstGeom prst="rect">
            <a:avLst/>
          </a:prstGeom>
          <a:noFill/>
        </p:spPr>
        <p:txBody>
          <a:bodyPr wrap="none" rtlCol="0">
            <a:spAutoFit/>
          </a:bodyPr>
          <a:lstStyle/>
          <a:p>
            <a:r>
              <a:rPr lang="en-US" sz="2000" b="1" dirty="0"/>
              <a:t>Short Genotype</a:t>
            </a:r>
          </a:p>
        </p:txBody>
      </p:sp>
      <p:sp>
        <p:nvSpPr>
          <p:cNvPr id="20" name="TextBox 19"/>
          <p:cNvSpPr txBox="1"/>
          <p:nvPr/>
        </p:nvSpPr>
        <p:spPr>
          <a:xfrm>
            <a:off x="10269414" y="3839523"/>
            <a:ext cx="1795684" cy="400110"/>
          </a:xfrm>
          <a:prstGeom prst="rect">
            <a:avLst/>
          </a:prstGeom>
          <a:noFill/>
        </p:spPr>
        <p:txBody>
          <a:bodyPr wrap="none" rtlCol="0">
            <a:spAutoFit/>
          </a:bodyPr>
          <a:lstStyle/>
          <a:p>
            <a:r>
              <a:rPr lang="en-US" sz="2000" b="1" dirty="0"/>
              <a:t>Long Genotype</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nvPr>
        </p:nvGraphicFramePr>
        <p:xfrm>
          <a:off x="914400" y="0"/>
          <a:ext cx="94996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6443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4400" b="1" dirty="0"/>
              <a:t>Animals programmed for </a:t>
            </a:r>
            <a:r>
              <a:rPr lang="en-US" sz="4400" b="1" dirty="0" smtClean="0"/>
              <a:t>long </a:t>
            </a:r>
            <a:r>
              <a:rPr lang="en-US" sz="4400" b="1" dirty="0"/>
              <a:t>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t>Lipid/Lean Mass </a:t>
            </a:r>
            <a:r>
              <a:rPr lang="en-US" sz="3600" u="sng" dirty="0"/>
              <a:t>Accumulation </a:t>
            </a:r>
            <a:r>
              <a:rPr lang="en-US" sz="3600" dirty="0"/>
              <a:t>increases as diapause length increases.</a:t>
            </a:r>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a:t>Lipid Depletion</a:t>
            </a:r>
            <a:r>
              <a:rPr lang="en-US" sz="3600" dirty="0"/>
              <a:t> </a:t>
            </a:r>
            <a:r>
              <a:rPr lang="en-US" sz="3600" i="1" dirty="0"/>
              <a:t>may not be </a:t>
            </a:r>
            <a:r>
              <a:rPr lang="en-US" sz="3600" dirty="0"/>
              <a:t>affected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5986396"/>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621494"/>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8091156" y="3645823"/>
            <a:ext cx="1183051" cy="1152845"/>
          </a:xfrm>
          <a:prstGeom prst="rect">
            <a:avLst/>
          </a:prstGeom>
        </p:spPr>
      </p:pic>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smtClean="0">
                <a:solidFill>
                  <a:schemeClr val="tx1"/>
                </a:solidFill>
              </a:rPr>
              <a:t>Determine thresholds</a:t>
            </a:r>
          </a:p>
          <a:p>
            <a:pPr marL="571500" indent="-571500" algn="ctr">
              <a:buFont typeface="Arial" charset="0"/>
              <a:buChar char="•"/>
            </a:pPr>
            <a:r>
              <a:rPr lang="en-US" sz="3600" dirty="0" smtClean="0">
                <a:solidFill>
                  <a:schemeClr val="tx1"/>
                </a:solidFill>
              </a:rPr>
              <a:t>Manipulate stores</a:t>
            </a:r>
          </a:p>
          <a:p>
            <a:pPr marL="571500" indent="-571500" algn="ctr">
              <a:buFont typeface="Arial" charset="0"/>
              <a:buChar char="•"/>
            </a:pPr>
            <a:r>
              <a:rPr lang="en-US" sz="3600" dirty="0" smtClean="0">
                <a:solidFill>
                  <a:schemeClr val="tx1"/>
                </a:solidFill>
              </a:rPr>
              <a:t>Reduce populations</a:t>
            </a:r>
            <a:endParaRPr lang="en-US" sz="3600" dirty="0">
              <a:solidFill>
                <a:schemeClr val="tx1"/>
              </a:solidFill>
            </a:endParaRP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042894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Diapause:</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632424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smtClean="0"/>
              <a:t>Metabolism </a:t>
            </a:r>
            <a:r>
              <a:rPr lang="en-US" sz="3600" dirty="0"/>
              <a:t>and Development </a:t>
            </a:r>
            <a:r>
              <a:rPr lang="en-US" sz="3600" dirty="0" smtClean="0"/>
              <a:t>suppressed</a:t>
            </a:r>
          </a:p>
          <a:p>
            <a:pPr lvl="1">
              <a:lnSpc>
                <a:spcPct val="110000"/>
              </a:lnSpc>
              <a:spcAft>
                <a:spcPts val="500"/>
              </a:spcAft>
            </a:pPr>
            <a:r>
              <a:rPr lang="en-US" sz="3600" dirty="0"/>
              <a:t>Feeding is terminated</a:t>
            </a:r>
            <a:r>
              <a:rPr lang="en-US" sz="3600" dirty="0" smtClean="0"/>
              <a:t>*</a:t>
            </a:r>
            <a:endParaRPr lang="en-US" sz="3600" dirty="0"/>
          </a:p>
          <a:p>
            <a:pPr lvl="1">
              <a:lnSpc>
                <a:spcPct val="110000"/>
              </a:lnSpc>
              <a:spcAft>
                <a:spcPts val="500"/>
              </a:spcAft>
            </a:pPr>
            <a:r>
              <a:rPr lang="en-US" sz="3600" dirty="0" smtClean="0"/>
              <a:t>Preparation for diapause</a:t>
            </a:r>
            <a:endParaRPr lang="en-US" sz="3600" dirty="0"/>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 xmlns:a16="http://schemas.microsoft.com/office/drawing/2014/main"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 xmlns:a16="http://schemas.microsoft.com/office/drawing/2014/main"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smtClean="0"/>
              <a:t>Carbohydrates</a:t>
            </a:r>
            <a:endParaRPr lang="en-US" sz="2400" kern="1200" dirty="0"/>
          </a:p>
        </p:txBody>
      </p:sp>
      <p:sp>
        <p:nvSpPr>
          <p:cNvPr id="13" name="Minus 9">
            <a:extLst>
              <a:ext uri="{FF2B5EF4-FFF2-40B4-BE49-F238E27FC236}">
                <a16:creationId xmlns="" xmlns:a16="http://schemas.microsoft.com/office/drawing/2014/main"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 xmlns:a16="http://schemas.microsoft.com/office/drawing/2014/main"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smtClean="0"/>
              <a:t>Lipids</a:t>
            </a:r>
            <a:endParaRPr lang="en-US" sz="2400" kern="1200" dirty="0"/>
          </a:p>
        </p:txBody>
      </p:sp>
    </p:spTree>
    <p:extLst>
      <p:ext uri="{BB962C8B-B14F-4D97-AF65-F5344CB8AC3E}">
        <p14:creationId xmlns:p14="http://schemas.microsoft.com/office/powerpoint/2010/main" val="12480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 xmlns:a16="http://schemas.microsoft.com/office/drawing/2014/main"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 xmlns:a16="http://schemas.microsoft.com/office/drawing/2014/main"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 xmlns:a16="http://schemas.microsoft.com/office/drawing/2014/main"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 xmlns:a16="http://schemas.microsoft.com/office/drawing/2014/main"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p:cNvGraphicFramePr>
          <p:nvPr>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a:t>Diapause Programming: </a:t>
            </a:r>
            <a:br>
              <a:rPr lang="en-US" dirty="0"/>
            </a:br>
            <a:r>
              <a:rPr lang="en-US" dirty="0"/>
              <a:t>Short Genotype vs. Long Genotype</a:t>
            </a:r>
          </a:p>
        </p:txBody>
      </p:sp>
    </p:spTree>
    <p:extLst>
      <p:ext uri="{BB962C8B-B14F-4D97-AF65-F5344CB8AC3E}">
        <p14:creationId xmlns:p14="http://schemas.microsoft.com/office/powerpoint/2010/main" val="1237256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pic>
        <p:nvPicPr>
          <p:cNvPr id="9" name="Content Placeholder 3"/>
          <p:cNvPicPr>
            <a:picLocks noChangeAspect="1"/>
          </p:cNvPicPr>
          <p:nvPr/>
        </p:nvPicPr>
        <p:blipFill rotWithShape="1">
          <a:blip r:embed="rId3" cstate="print">
            <a:alphaModFix amt="55000"/>
            <a:extLst>
              <a:ext uri="{28A0092B-C50C-407E-A947-70E740481C1C}">
                <a14:useLocalDpi xmlns:a14="http://schemas.microsoft.com/office/drawing/2010/main" val="0"/>
              </a:ext>
            </a:extLst>
          </a:blip>
          <a:srcRect t="19993" r="6815" b="1480"/>
          <a:stretch/>
        </p:blipFill>
        <p:spPr>
          <a:xfrm>
            <a:off x="0" y="10"/>
            <a:ext cx="12191980" cy="6857990"/>
          </a:xfrm>
          <a:prstGeom prst="rect">
            <a:avLst/>
          </a:prstGeom>
        </p:spPr>
      </p:pic>
      <p:grpSp>
        <p:nvGrpSpPr>
          <p:cNvPr id="4" name="Group 3"/>
          <p:cNvGrpSpPr/>
          <p:nvPr/>
        </p:nvGrpSpPr>
        <p:grpSpPr>
          <a:xfrm>
            <a:off x="6835586" y="1421494"/>
            <a:ext cx="4648199" cy="4755467"/>
            <a:chOff x="6835586" y="1421494"/>
            <a:chExt cx="4648199" cy="475546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586" y="1421494"/>
              <a:ext cx="4518213" cy="4755467"/>
            </a:xfrm>
            <a:prstGeom prst="rect">
              <a:avLst/>
            </a:prstGeom>
          </p:spPr>
        </p:pic>
        <p:sp>
          <p:nvSpPr>
            <p:cNvPr id="8" name="TextBox 7"/>
            <p:cNvSpPr txBox="1"/>
            <p:nvPr/>
          </p:nvSpPr>
          <p:spPr>
            <a:xfrm>
              <a:off x="8763890" y="5761463"/>
              <a:ext cx="2719895" cy="276999"/>
            </a:xfrm>
            <a:prstGeom prst="rect">
              <a:avLst/>
            </a:prstGeom>
            <a:noFill/>
          </p:spPr>
          <p:txBody>
            <a:bodyPr wrap="square" rtlCol="0">
              <a:spAutoFit/>
            </a:bodyPr>
            <a:lstStyle/>
            <a:p>
              <a:pPr fontAlgn="base"/>
              <a:r>
                <a:rPr lang="en-US" sz="1200" b="1" dirty="0">
                  <a:solidFill>
                    <a:schemeClr val="bg1"/>
                  </a:solidFill>
                </a:rPr>
                <a:t>Image: Eric </a:t>
              </a:r>
              <a:r>
                <a:rPr lang="en-US" sz="1200" b="1" dirty="0" err="1">
                  <a:solidFill>
                    <a:schemeClr val="bg1"/>
                  </a:solidFill>
                </a:rPr>
                <a:t>Bohnenblust</a:t>
              </a:r>
              <a:r>
                <a:rPr lang="en-US" sz="1200" b="1" dirty="0">
                  <a:solidFill>
                    <a:schemeClr val="bg1"/>
                  </a:solidFill>
                </a:rPr>
                <a:t>/Penn State</a:t>
              </a:r>
            </a:p>
          </p:txBody>
        </p:sp>
      </p:grpSp>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838200" y="1825625"/>
            <a:ext cx="5288280" cy="4351338"/>
          </a:xfrm>
        </p:spPr>
        <p:txBody>
          <a:bodyPr>
            <a:normAutofit fontScale="92500"/>
          </a:bodyPr>
          <a:lstStyle/>
          <a:p>
            <a:r>
              <a:rPr lang="en-US" sz="4000" dirty="0"/>
              <a:t>Currently a major agricultural pest in corn</a:t>
            </a:r>
          </a:p>
          <a:p>
            <a:endParaRPr lang="en-US" sz="4000" dirty="0"/>
          </a:p>
          <a:p>
            <a:r>
              <a:rPr lang="en-US" sz="4000" dirty="0"/>
              <a:t>$1 Billion in annual losses due to yield reduction and pest management</a:t>
            </a:r>
          </a:p>
        </p:txBody>
      </p:sp>
    </p:spTree>
    <p:extLst>
      <p:ext uri="{BB962C8B-B14F-4D97-AF65-F5344CB8AC3E}">
        <p14:creationId xmlns:p14="http://schemas.microsoft.com/office/powerpoint/2010/main" val="8334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smtClean="0"/>
                <a:t>?</a:t>
              </a:r>
              <a:endParaRPr lang="en-US" sz="3600" b="1" dirty="0"/>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smtClean="0"/>
                <a:t>?</a:t>
              </a:r>
              <a:endParaRPr lang="en-US" sz="3600" b="1"/>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smtClean="0"/>
                <a:t>?</a:t>
              </a:r>
              <a:endParaRPr lang="en-US" sz="3600" b="1" dirty="0"/>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smtClean="0"/>
                <a:t>?</a:t>
              </a:r>
              <a:endParaRPr lang="en-US" sz="3600" b="1" dirty="0"/>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smtClean="0"/>
                <a:t>?</a:t>
              </a:r>
              <a:endParaRPr lang="en-US" sz="3600" b="1"/>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smtClean="0"/>
                <a:t>?</a:t>
              </a:r>
              <a:endParaRPr lang="en-US" sz="3600" b="1"/>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smtClean="0"/>
                <a:t>?</a:t>
              </a:r>
              <a:endParaRPr lang="en-US" sz="3600" b="1"/>
            </a:p>
          </p:txBody>
        </p:sp>
        <p:pic>
          <p:nvPicPr>
            <p:cNvPr id="43" name="Content Placeholder 5"/>
            <p:cNvPicPr>
              <a:picLocks noChangeAspect="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smtClean="0"/>
                <a:t>?</a:t>
              </a:r>
              <a:endParaRPr lang="en-US" sz="3600" b="1" dirty="0"/>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smtClean="0"/>
                <a:t>?</a:t>
              </a:r>
              <a:endParaRPr lang="en-US" sz="3600" b="1" dirty="0"/>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smtClean="0"/>
                <a:t>?</a:t>
              </a:r>
              <a:endParaRPr lang="en-US" sz="3600" b="1"/>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smtClean="0"/>
                <a:t>?</a:t>
              </a:r>
              <a:endParaRPr lang="en-US" sz="3600" b="1"/>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smtClean="0"/>
                <a:t>?</a:t>
              </a:r>
              <a:endParaRPr lang="en-US" sz="3600" b="1"/>
            </a:p>
          </p:txBody>
        </p:sp>
      </p:grpSp>
      <p:pic>
        <p:nvPicPr>
          <p:cNvPr id="49" name="Picture 48"/>
          <p:cNvPicPr>
            <a:picLocks noChangeAspect="1"/>
          </p:cNvPicPr>
          <p:nvPr/>
        </p:nvPicPr>
        <p:blipFill rotWithShape="1">
          <a:blip r:embed="rId6">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smtClean="0"/>
              <a:t>What season is it?</a:t>
            </a:r>
            <a:br>
              <a:rPr lang="en-US" sz="5400" dirty="0" smtClean="0"/>
            </a:br>
            <a:r>
              <a:rPr lang="en-US" sz="5400" dirty="0" smtClean="0"/>
              <a:t>Should I prepare for diapause?</a:t>
            </a:r>
            <a:endParaRPr lang="en-US" sz="5400" dirty="0"/>
          </a:p>
        </p:txBody>
      </p:sp>
    </p:spTree>
    <p:extLst>
      <p:ext uri="{BB962C8B-B14F-4D97-AF65-F5344CB8AC3E}">
        <p14:creationId xmlns:p14="http://schemas.microsoft.com/office/powerpoint/2010/main" val="13536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28923</TotalTime>
  <Words>3052</Words>
  <Application>Microsoft Macintosh PowerPoint</Application>
  <PresentationFormat>Widescreen</PresentationFormat>
  <Paragraphs>927</Paragraphs>
  <Slides>159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159</vt:i4>
      </vt:variant>
    </vt:vector>
  </HeadingPairs>
  <TitlesOfParts>
    <vt:vector size="164"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European corn borer, ECB (Ostrinia nubilalis)</vt:lpstr>
      <vt:lpstr>What season is it? Should I prepare for diapause?</vt:lpstr>
      <vt:lpstr>Photoperiod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diapause onset look like?</vt:lpstr>
      <vt:lpstr>PowerPoint Presentation</vt:lpstr>
      <vt:lpstr>PowerPoint Presentation</vt:lpstr>
      <vt:lpstr>Are larvae in diapause?</vt:lpstr>
      <vt:lpstr>PowerPoint Presentation</vt:lpstr>
      <vt:lpstr>PowerPoint Presentation</vt:lpstr>
      <vt:lpstr>Separating Shallow Diapause and Deep Diapause</vt:lpstr>
      <vt:lpstr>PowerPoint Presentation</vt:lpstr>
      <vt:lpstr>PowerPoint Presentation</vt:lpstr>
      <vt:lpstr>PowerPoint Presentation</vt:lpstr>
      <vt:lpstr>Diagnosing Diapause Using Wandering Period</vt:lpstr>
      <vt:lpstr>When Does Wandering Begin?</vt:lpstr>
      <vt:lpstr>End of Frass Production = Diapause Onset</vt:lpstr>
      <vt:lpstr>PowerPoint Presentation</vt:lpstr>
      <vt:lpstr>PowerPoint Presentation</vt:lpstr>
      <vt:lpstr>PowerPoint Presentation</vt:lpstr>
      <vt:lpstr>Animals programmed for longer diapause accumulate more lean mass</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Diapause Programming:  Short Genotype vs. Long Genotype</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588</cp:revision>
  <cp:lastPrinted>2018-10-14T22:19:28Z</cp:lastPrinted>
  <dcterms:modified xsi:type="dcterms:W3CDTF">2018-10-17T19:49:15Z</dcterms:modified>
</cp:coreProperties>
</file>